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</p:sldMasterIdLst>
  <p:notesMasterIdLst>
    <p:notesMasterId r:id="rId20"/>
  </p:notesMasterIdLst>
  <p:sldIdLst>
    <p:sldId id="313" r:id="rId4"/>
    <p:sldId id="374" r:id="rId5"/>
    <p:sldId id="395" r:id="rId6"/>
    <p:sldId id="375" r:id="rId7"/>
    <p:sldId id="381" r:id="rId8"/>
    <p:sldId id="385" r:id="rId9"/>
    <p:sldId id="380" r:id="rId10"/>
    <p:sldId id="392" r:id="rId11"/>
    <p:sldId id="393" r:id="rId12"/>
    <p:sldId id="394" r:id="rId13"/>
    <p:sldId id="383" r:id="rId14"/>
    <p:sldId id="299" r:id="rId15"/>
    <p:sldId id="270" r:id="rId16"/>
    <p:sldId id="382" r:id="rId17"/>
    <p:sldId id="267" r:id="rId18"/>
    <p:sldId id="38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Differences in long term performance</a:t>
            </a:r>
            <a:r>
              <a:rPr lang="en-US" baseline="0"/>
              <a:t> between firms with or without innovation voucher </a:t>
            </a:r>
            <a:r>
              <a:rPr lang="en-US"/>
              <a:t>(in %)</a:t>
            </a:r>
          </a:p>
        </c:rich>
      </c:tx>
      <c:layout>
        <c:manualLayout>
          <c:xMode val="edge"/>
          <c:yMode val="edge"/>
          <c:x val="0.146638888888888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4.6425987304223718E-2"/>
          <c:y val="0.12729026785887715"/>
          <c:w val="0.93462731954020706"/>
          <c:h val="0.8182078179384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Blad1!$A$16</c:f>
              <c:strCache>
                <c:ptCount val="1"/>
                <c:pt idx="0">
                  <c:v>7-10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Blad1!$B$13:$F$13</c:f>
              <c:strCache>
                <c:ptCount val="5"/>
                <c:pt idx="0">
                  <c:v>Higher survival Rate</c:v>
                </c:pt>
                <c:pt idx="1">
                  <c:v>More use of R&amp;D tax credit</c:v>
                </c:pt>
                <c:pt idx="2">
                  <c:v>More R&amp;D-activities (in hours)</c:v>
                </c:pt>
                <c:pt idx="3">
                  <c:v>More employment</c:v>
                </c:pt>
                <c:pt idx="4">
                  <c:v>Higher labor productivity</c:v>
                </c:pt>
              </c:strCache>
            </c:strRef>
          </c:cat>
          <c:val>
            <c:numRef>
              <c:f>Blad1!$B$16:$F$16</c:f>
              <c:numCache>
                <c:formatCode>0.00%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0.12</c:v>
                </c:pt>
                <c:pt idx="3">
                  <c:v>0.12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7-4511-9CCD-F5CD72F39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095384"/>
        <c:axId val="290097680"/>
      </c:barChart>
      <c:catAx>
        <c:axId val="29009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0097680"/>
        <c:crosses val="autoZero"/>
        <c:auto val="1"/>
        <c:lblAlgn val="ctr"/>
        <c:lblOffset val="100"/>
        <c:noMultiLvlLbl val="0"/>
      </c:catAx>
      <c:valAx>
        <c:axId val="29009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009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5T12:59:44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5T13:02:21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EA06-96E2-41D3-8641-163C4DBD0FA4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7909E-E39C-4BF2-ABBD-D3305A6D2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01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C86D0D-E56F-4E28-9AF5-F146AB23E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C616026-06F8-445D-B6BD-3BEA7B370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0975E45-E75A-46A0-A6A3-65A3F3D42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A1CFD-1F57-4865-AB39-D36882EFB8E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eneva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12FBE49-EDEE-4B5C-82BC-EBC7B5494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4E902E5-2F23-4E1D-B829-34E574BC8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4F7D522-35FE-4D5F-86AF-3A72CFEE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D5F59-CE66-47F8-9C1F-EA2FE54C8961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eneva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05FCF6A-924C-4024-B06E-C7BA17218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434B20-610B-41BD-ADF5-6B89F53F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73791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4F7D522-35FE-4D5F-86AF-3A72CFEE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D5F59-CE66-47F8-9C1F-EA2FE54C8961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eneva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05FCF6A-924C-4024-B06E-C7BA17218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434B20-610B-41BD-ADF5-6B89F53F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A98537A-AE38-44B0-9A26-E1C258037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E239D-2C4C-4794-B909-6883C5D4DEB1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9549BAC-5DD4-48A5-A1C3-BA0DAAE2C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3D23CB1-B723-4C94-A614-1887F1552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ea typeface="Geneva"/>
              </a:rPr>
              <a:t>Henry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3B8AA04-E3DE-414A-9CEF-93CDE4AB7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1D2A15C3-B268-476E-9DD3-70156128773F}" type="slidenum">
              <a:rPr lang="en-US" altLang="nl-NL" sz="1200"/>
              <a:pPr/>
              <a:t>13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BCE07E-DB91-46B5-9D77-E39B940F9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6B7A667-FF3A-469C-9197-5490D5375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 pitchFamily="6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7EBC4B6-A4EA-40B2-9879-B5F4ADD27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4D3E245C-21D6-4503-909A-E4CCEDF94B5E}" type="slidenum">
              <a:rPr lang="en-US" altLang="nl-NL" sz="1200"/>
              <a:pPr/>
              <a:t>15</a:t>
            </a:fld>
            <a:endParaRPr lang="en-US" altLang="nl-NL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4818FDC-EAB1-44C5-BEA8-E8E9E4C0A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A996F97-546A-4A19-A347-DDCF39541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ea typeface="Geneva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>
            <a:extLst>
              <a:ext uri="{FF2B5EF4-FFF2-40B4-BE49-F238E27FC236}">
                <a16:creationId xmlns:a16="http://schemas.microsoft.com/office/drawing/2014/main" id="{A3DC47AA-0016-43AE-89FC-D5BDC731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rgbClr val="FFFFFF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5" name="Picture 17" descr="RO_EZ_Logo_Powerpoint_diap_en">
            <a:extLst>
              <a:ext uri="{FF2B5EF4-FFF2-40B4-BE49-F238E27FC236}">
                <a16:creationId xmlns:a16="http://schemas.microsoft.com/office/drawing/2014/main" id="{F8BB0549-0C63-4557-833F-9242992E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63784" y="2474914"/>
            <a:ext cx="4798483" cy="94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63784" y="3429001"/>
            <a:ext cx="4798483" cy="2519363"/>
          </a:xfrm>
        </p:spPr>
        <p:txBody>
          <a:bodyPr/>
          <a:lstStyle>
            <a:lvl1pPr marL="0" indent="0">
              <a:buFont typeface="Times" pitchFamily="6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8A02B-6C99-4F97-AE91-CECDA41FB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63784" y="6380164"/>
            <a:ext cx="4798483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</p:spTree>
    <p:extLst>
      <p:ext uri="{BB962C8B-B14F-4D97-AF65-F5344CB8AC3E}">
        <p14:creationId xmlns:p14="http://schemas.microsoft.com/office/powerpoint/2010/main" val="52364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2C7D0-525B-4021-A1FC-1768A76C0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4B538C-0BEE-4EA2-8B6A-F3C48B5B6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BA3195-4051-4CF6-A797-9C61256E6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9CABB-B198-4938-8DA9-0F139381A2AF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4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59285" y="1233488"/>
            <a:ext cx="2722033" cy="49196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8951" y="1233488"/>
            <a:ext cx="7967133" cy="49196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215BD-C36E-4A71-B550-01AB91B42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25701-8B30-4C9B-A857-2119C8706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E447F-279E-4A4A-91CE-A4BFE0F32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6A6BF-8AFF-41AB-A9AC-4CDD1AEC0A53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0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>
            <a:extLst>
              <a:ext uri="{FF2B5EF4-FFF2-40B4-BE49-F238E27FC236}">
                <a16:creationId xmlns:a16="http://schemas.microsoft.com/office/drawing/2014/main" id="{CE784DE8-5036-4EFF-9DF6-3E9F5A44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rgbClr val="FFFFFF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5" name="Picture 17" descr="RO_EZ_Logo_Powerpoint_diap_en">
            <a:extLst>
              <a:ext uri="{FF2B5EF4-FFF2-40B4-BE49-F238E27FC236}">
                <a16:creationId xmlns:a16="http://schemas.microsoft.com/office/drawing/2014/main" id="{2FC4EFDF-D9EF-4CFD-95D3-358A3839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63784" y="2474914"/>
            <a:ext cx="4798483" cy="94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63784" y="3429001"/>
            <a:ext cx="4798483" cy="2519363"/>
          </a:xfrm>
        </p:spPr>
        <p:txBody>
          <a:bodyPr/>
          <a:lstStyle>
            <a:lvl1pPr marL="0" indent="0">
              <a:buFont typeface="Times" pitchFamily="6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03821-3367-4616-BE07-956EE160A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63784" y="6380164"/>
            <a:ext cx="4798483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898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2D4182-C8D1-4C0C-9F0D-567BEFA9E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0BA9B-17D4-4B15-B32E-0B10E8F91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97C9D-FFF4-4738-B059-F0B7DD765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F1880-C263-47BD-AA17-B65AB8D4F057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9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D06EB-122A-4EA0-884F-8D606A25F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0C233-8371-49C1-AB17-55CADDF1E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A7ECCB-C266-405C-85C7-4F9FB4D5E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64EE-A800-4A78-8AF0-2FA20E2BE259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951" y="1798638"/>
            <a:ext cx="5344583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36733" y="1798638"/>
            <a:ext cx="5344584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F7920-DF3D-4061-8F70-88691F3A2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02E32-CB64-451D-BBDB-35BD33365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0771B-1220-492A-BDDA-851C694B6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B73F3-5159-4327-9C25-28835E6ECA43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131FD7-19B3-40FE-BA7A-3B0A345F8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B52843-AA87-4620-8FF8-9FE7D3BD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52A8FF-D662-48E9-8FC9-1C5AD9828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A3E44-062C-4D29-A519-E99561EA577F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09679F-B6FF-4FDA-9950-7AFF38FA5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0D0615-D791-4EFD-AE67-905725A14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6A6C19-AD4C-49D0-B6AF-8A89FF7F9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B8D9A-2384-4D47-AECB-7D0F4B52E362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7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503DF6-C0B2-4DDB-AD84-A038FF3A8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17F7C7-0156-4158-B4B1-354E5B78C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0140AC-1F86-4ED9-9237-BB1B5640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CF47B-2445-4DDE-B15C-B8975D46119E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4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8D156-E648-4BED-91F6-9ADC08DD5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AEBAC-B9A9-451D-813B-495659173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400AD-6688-4D7D-869D-86EFAC09F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A711F-EC68-4127-BCB2-E1090DD53920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9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33E979-BB1E-42EE-843B-3E96E41E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CCEEB-FE7F-4E2D-AD68-03FFBCCCA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D3BB22-3D71-4038-AB26-4FE42B685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52492-849A-47E6-B5A3-E61091F72AC0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5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1EDF0-673B-48B7-8A23-EBF1BBF49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AEF15-38CA-4F3E-BD76-C8AB42072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0BA87-ADEF-42BF-8285-F0FF171EA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7F81E-F1FD-40ED-B59F-010562CEDAA8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8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40818-92C4-4435-9F2C-C7016DE9F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11927-8EB9-450F-BFE7-CA7BDF3DD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CEBA1-9E95-44BB-901B-760E08DA5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5A659-6272-4484-9C6C-162BC6CA71BD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59285" y="1233488"/>
            <a:ext cx="2722033" cy="49196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8951" y="1233488"/>
            <a:ext cx="7967133" cy="49196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97F72-8F78-4238-A986-224B51DBE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4A6872-3A6C-4CA9-98F0-48DE9AC01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08416-2F13-4B73-8113-4F574A70A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E4218-2F4C-4AA4-83C7-2F945EDC40DE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2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Tekst">
            <a:extLst>
              <a:ext uri="{FF2B5EF4-FFF2-40B4-BE49-F238E27FC236}">
                <a16:creationId xmlns:a16="http://schemas.microsoft.com/office/drawing/2014/main" id="{E1497B08-A08B-41B1-8F05-9B1C65D5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shpKleurvlakOnder">
            <a:extLst>
              <a:ext uri="{FF2B5EF4-FFF2-40B4-BE49-F238E27FC236}">
                <a16:creationId xmlns:a16="http://schemas.microsoft.com/office/drawing/2014/main" id="{3B13CF94-1DA5-4D10-A73E-B8B72FDF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8" name="Picture 10" descr="RO_LNV_Logo_1_RGB">
            <a:extLst>
              <a:ext uri="{FF2B5EF4-FFF2-40B4-BE49-F238E27FC236}">
                <a16:creationId xmlns:a16="http://schemas.microsoft.com/office/drawing/2014/main" id="{F23673BE-1F51-4ED8-BF0B-1B49191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7" y="1"/>
            <a:ext cx="57573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51" y="1233488"/>
            <a:ext cx="10892367" cy="571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951" y="1798638"/>
            <a:ext cx="5344583" cy="43545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036733" y="1798638"/>
            <a:ext cx="5344584" cy="21002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036733" y="4051300"/>
            <a:ext cx="5344584" cy="21018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A686C65-431F-481D-9605-9AC4C30D5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AA1ACD6-73C5-4F00-9914-A182ED877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  <a:endParaRPr lang="en-US" altLang="nl-NL">
              <a:latin typeface="Arial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4A8B7F4-2F25-4100-A52B-369A705B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717F-FF55-4483-9E98-CD50CD1976C8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32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102694-237A-4A70-A742-8EC51D14BB16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C76BD212-8521-4CC3-9839-3EFFFB351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06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9C553-4B02-41B9-A445-1DB3026F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36F4FD-8921-4647-98EB-2E7E7D14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1734A9-623C-467A-84FB-658F1B5D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6D5E-1438-46B8-8C7E-6543CDADB0C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26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E06BD5C-EDB4-467F-85F3-982442C35FC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C6B9291-EFB9-4A34-862C-F87DE5E601DC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F38A144-D25B-4F78-8AEC-9B1E5B5061F6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Afbeelding 16">
            <a:extLst>
              <a:ext uri="{FF2B5EF4-FFF2-40B4-BE49-F238E27FC236}">
                <a16:creationId xmlns:a16="http://schemas.microsoft.com/office/drawing/2014/main" id="{FF24F868-89A6-42B4-A204-7CF98B2F28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A46E7805-AAAC-4AAF-9E74-4F988A4FC4F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8D4DB67A-704B-4255-BDA5-EFC79828EB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BBE133FD-115A-43CD-9BDA-5B9B61EDFD6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AF40F-CA3B-44EB-AE14-F78B470B5E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035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146DD47-7DB6-40CE-BD15-25F3D619E201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C20DD3F0-8983-4136-BC68-0171EB22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67CB0940-E4F3-420B-B586-4E0CE0809C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D4311D0-F0FF-480E-979D-D6A84DCD0F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8DAE45B4-93A6-4904-A613-9B04F44526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ABEFC6-A86A-48DB-8ED4-37199EA981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871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B29D3A1-432D-4F8F-A274-530CA6BAA59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A6B720-C605-4C46-BEE8-3F8C32EC4DB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A495720-0559-4D66-BA41-16021C07B1B1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6">
            <a:extLst>
              <a:ext uri="{FF2B5EF4-FFF2-40B4-BE49-F238E27FC236}">
                <a16:creationId xmlns:a16="http://schemas.microsoft.com/office/drawing/2014/main" id="{700EFB4A-2C84-48E6-A111-1ECED9E22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17">
            <a:extLst>
              <a:ext uri="{FF2B5EF4-FFF2-40B4-BE49-F238E27FC236}">
                <a16:creationId xmlns:a16="http://schemas.microsoft.com/office/drawing/2014/main" id="{28FF2443-AFB5-4DDF-B34C-074E58C6BA5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0" name="Tijdelijke aanduiding voor voettekst 18">
            <a:extLst>
              <a:ext uri="{FF2B5EF4-FFF2-40B4-BE49-F238E27FC236}">
                <a16:creationId xmlns:a16="http://schemas.microsoft.com/office/drawing/2014/main" id="{0F0A7097-5656-4D3A-A2CB-158E6981D5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1" name="Tijdelijke aanduiding voor dianummer 19">
            <a:extLst>
              <a:ext uri="{FF2B5EF4-FFF2-40B4-BE49-F238E27FC236}">
                <a16:creationId xmlns:a16="http://schemas.microsoft.com/office/drawing/2014/main" id="{9CFF42A0-5C7B-4CB8-9DFE-9BF9A163DDE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C9D15-5DD2-4EB1-B892-C2CA7E93E0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2125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EB8B4AA-6B49-4F7E-8EF1-A74C6A283053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82D72D1-CED1-4071-92AF-92611E488C42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15">
            <a:extLst>
              <a:ext uri="{FF2B5EF4-FFF2-40B4-BE49-F238E27FC236}">
                <a16:creationId xmlns:a16="http://schemas.microsoft.com/office/drawing/2014/main" id="{D9729729-ECAC-418C-98FE-A56203568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14">
            <a:extLst>
              <a:ext uri="{FF2B5EF4-FFF2-40B4-BE49-F238E27FC236}">
                <a16:creationId xmlns:a16="http://schemas.microsoft.com/office/drawing/2014/main" id="{7FCEAA4B-B2F2-43CD-B73A-B8352E8FAF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1" name="Tijdelijke aanduiding voor voettekst 15">
            <a:extLst>
              <a:ext uri="{FF2B5EF4-FFF2-40B4-BE49-F238E27FC236}">
                <a16:creationId xmlns:a16="http://schemas.microsoft.com/office/drawing/2014/main" id="{7F2CBC44-68AD-48BC-B90D-C11F749A0C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2" name="Tijdelijke aanduiding voor dianummer 16">
            <a:extLst>
              <a:ext uri="{FF2B5EF4-FFF2-40B4-BE49-F238E27FC236}">
                <a16:creationId xmlns:a16="http://schemas.microsoft.com/office/drawing/2014/main" id="{6C1542D1-B196-434F-B9B0-705FC6464A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9D7C3-4DAB-4DF6-8946-34A0CC7CF1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44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5635F-523A-4188-B88B-B32F5E85F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9A59C-8015-48AA-BB5F-AFA63B728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AA719-ACD3-443F-A050-92AB8E93E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0B5C3-B48F-443C-8921-E1A540C1C903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88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7311DD98-C6F4-4884-8A01-6474878F422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4A588883-0F51-4C6D-A2C6-C9ED4977C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6122B8F5-7191-4F2E-801C-3D73DF25D72E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datum 4">
            <a:extLst>
              <a:ext uri="{FF2B5EF4-FFF2-40B4-BE49-F238E27FC236}">
                <a16:creationId xmlns:a16="http://schemas.microsoft.com/office/drawing/2014/main" id="{A26002BA-D379-43F5-9F29-CEF477F93A2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28" name="Tijdelijke aanduiding voor voettekst 8">
            <a:extLst>
              <a:ext uri="{FF2B5EF4-FFF2-40B4-BE49-F238E27FC236}">
                <a16:creationId xmlns:a16="http://schemas.microsoft.com/office/drawing/2014/main" id="{2F9B7470-D91F-481A-A8BB-38F9DDA94F8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29" name="Tijdelijke aanduiding voor dianummer 17">
            <a:extLst>
              <a:ext uri="{FF2B5EF4-FFF2-40B4-BE49-F238E27FC236}">
                <a16:creationId xmlns:a16="http://schemas.microsoft.com/office/drawing/2014/main" id="{FDE3BD58-7E0E-45A0-9846-0BD461558D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C1644-084A-4303-AEB1-4827D7950B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7061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FF5835-477A-4884-95F6-B65AC6AE89D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E8D7276E-ED03-4E62-A4C1-24A59E8F2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CB12B1D-8817-43A2-A151-38FB00BA2C32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16">
            <a:extLst>
              <a:ext uri="{FF2B5EF4-FFF2-40B4-BE49-F238E27FC236}">
                <a16:creationId xmlns:a16="http://schemas.microsoft.com/office/drawing/2014/main" id="{8D7D0FCB-11AA-4B74-BA2F-30DA0B989C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0" name="Tijdelijke aanduiding voor voettekst 17">
            <a:extLst>
              <a:ext uri="{FF2B5EF4-FFF2-40B4-BE49-F238E27FC236}">
                <a16:creationId xmlns:a16="http://schemas.microsoft.com/office/drawing/2014/main" id="{7D41FCB4-0111-4586-A28C-1B8A2AA1D3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2" name="Tijdelijke aanduiding voor dianummer 18">
            <a:extLst>
              <a:ext uri="{FF2B5EF4-FFF2-40B4-BE49-F238E27FC236}">
                <a16:creationId xmlns:a16="http://schemas.microsoft.com/office/drawing/2014/main" id="{A9FA3A55-B3B6-4881-9EC7-7B98627B9A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02B60-FF19-42EE-A3A2-E00417D6B0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400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585DAB5-8B23-4105-ABF2-DE2F7673AA8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4953A47C-3768-43D7-AB3E-02AC5AFDC5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9D59E87-47B0-4400-A306-D58E201BCBD5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/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9">
            <a:extLst>
              <a:ext uri="{FF2B5EF4-FFF2-40B4-BE49-F238E27FC236}">
                <a16:creationId xmlns:a16="http://schemas.microsoft.com/office/drawing/2014/main" id="{293D2ADD-88CD-4031-9A37-C5E0D3C39B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0" name="Tijdelijke aanduiding voor voettekst 11">
            <a:extLst>
              <a:ext uri="{FF2B5EF4-FFF2-40B4-BE49-F238E27FC236}">
                <a16:creationId xmlns:a16="http://schemas.microsoft.com/office/drawing/2014/main" id="{E4FD5F84-2B95-4165-9639-03B64DA5CD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1F5E8D0C-E7E0-424A-821D-C97FF4FA13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55C5B-AE4C-46DD-BAA7-377074CAD8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2838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443DF34-9435-4963-89BD-A6512867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DED1BE2-1DB5-49C6-8CDA-0AB3BDA3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74E0979-81C2-4CB7-B383-BF406AF7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A84A-3BEC-409B-9457-41BA387C5A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898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CD0DF91-CD34-4F82-B9B9-9F65E824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30515FA9-838F-4CCD-A5C0-11B3B39B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D1B6D07-018D-4BB5-A276-D152ABED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11FD-009C-4FCF-AE63-449065ABCDF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712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0F69220-9E1D-4F81-B35E-A2034E37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A86B1B4-DB46-4A6E-B71B-105467E9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3CF2528-3D74-42E6-932B-40D4F840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D8C8-CC96-418B-9F02-674C515EC07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9640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F409CC0-9840-4BD4-BEFE-79042A57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FE8CB78F-AC98-422C-B5ED-23CD4A50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FFFE1B6-0679-4F3B-8A9C-FDF7D37A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04AC-2C78-4D7D-BD75-D9B954F14B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8307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6EC983D-F52F-4F1A-92B9-D3F5850C86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5AF8B7D-9277-4624-81D4-2328AE27DC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F3A610F-3C33-477A-A78C-E3CDC51950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F217-253E-45CE-A98C-581AD782BF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2939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8">
            <a:extLst>
              <a:ext uri="{FF2B5EF4-FFF2-40B4-BE49-F238E27FC236}">
                <a16:creationId xmlns:a16="http://schemas.microsoft.com/office/drawing/2014/main" id="{A5DFD2D6-12E3-4394-8CD4-CAEEBA2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083F329E-59BF-4B89-B624-967BBA9F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10">
            <a:extLst>
              <a:ext uri="{FF2B5EF4-FFF2-40B4-BE49-F238E27FC236}">
                <a16:creationId xmlns:a16="http://schemas.microsoft.com/office/drawing/2014/main" id="{31A8B641-7780-489D-8915-B7CC19FF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CFE6A6-2DCD-4307-975A-80274A9BBED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780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5">
            <a:extLst>
              <a:ext uri="{FF2B5EF4-FFF2-40B4-BE49-F238E27FC236}">
                <a16:creationId xmlns:a16="http://schemas.microsoft.com/office/drawing/2014/main" id="{13971BED-4F07-4A93-BD85-6C15200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80CA08C0-C984-4B67-9D35-E44BC15C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DDF399D6-3910-471D-A006-DCDD1B0C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3BE285-B869-42BA-9F40-5F4CD820C6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521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951" y="1798638"/>
            <a:ext cx="5344583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36733" y="1798638"/>
            <a:ext cx="5344584" cy="435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31DBE-69AE-4F79-B879-00878A875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7A043-4D88-43B9-B110-F0B21E947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75EA5-9895-456C-BA0B-A05B9E8B8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C731C-5E9A-4371-9810-8815D6BAA1B3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8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A79219B-1480-4310-B96C-2C8DABC5EFDB}"/>
              </a:ext>
            </a:extLst>
          </p:cNvPr>
          <p:cNvSpPr/>
          <p:nvPr userDrawn="1"/>
        </p:nvSpPr>
        <p:spPr>
          <a:xfrm>
            <a:off x="6096000" y="-1588"/>
            <a:ext cx="6096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000">
              <a:solidFill>
                <a:schemeClr val="bg1"/>
              </a:solidFill>
            </a:endParaRPr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D151EC89-1783-4B82-BF0B-C04309109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8B26EDB-4880-4975-863D-589A0FC5F47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0">
            <a:extLst>
              <a:ext uri="{FF2B5EF4-FFF2-40B4-BE49-F238E27FC236}">
                <a16:creationId xmlns:a16="http://schemas.microsoft.com/office/drawing/2014/main" id="{9CC07B6E-1FBA-493D-B59D-99315DBAA3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9" name="Tijdelijke aanduiding voor voettekst 11">
            <a:extLst>
              <a:ext uri="{FF2B5EF4-FFF2-40B4-BE49-F238E27FC236}">
                <a16:creationId xmlns:a16="http://schemas.microsoft.com/office/drawing/2014/main" id="{ED1A0CE7-90B2-43C2-832C-0A6B771D39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0" name="Tijdelijke aanduiding voor dianummer 12">
            <a:extLst>
              <a:ext uri="{FF2B5EF4-FFF2-40B4-BE49-F238E27FC236}">
                <a16:creationId xmlns:a16="http://schemas.microsoft.com/office/drawing/2014/main" id="{67FA454E-CA5A-4319-834D-2E911E7719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B7C0C-E2F9-4A56-99C4-A2F924650F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6860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205F927-1BF3-462C-8FAC-E4E97CC850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0B0541B9-5F85-46DE-A2DF-8DC16EE0A8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7A4C4B9-3441-46AE-B9DD-A59E0A588B1E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12">
            <a:extLst>
              <a:ext uri="{FF2B5EF4-FFF2-40B4-BE49-F238E27FC236}">
                <a16:creationId xmlns:a16="http://schemas.microsoft.com/office/drawing/2014/main" id="{BACEF2F5-C720-472C-BFD9-96790B1D6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0" name="Tijdelijke aanduiding voor voettekst 13">
            <a:extLst>
              <a:ext uri="{FF2B5EF4-FFF2-40B4-BE49-F238E27FC236}">
                <a16:creationId xmlns:a16="http://schemas.microsoft.com/office/drawing/2014/main" id="{8CA5D6DE-213B-4BE5-83C9-F5D7DEF21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1" name="Tijdelijke aanduiding voor dianummer 14">
            <a:extLst>
              <a:ext uri="{FF2B5EF4-FFF2-40B4-BE49-F238E27FC236}">
                <a16:creationId xmlns:a16="http://schemas.microsoft.com/office/drawing/2014/main" id="{2137B287-3371-4DE6-9068-D5ACE3528B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39239-5FAA-470A-B10B-A4DBB58280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9737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D00B6B8-323C-470D-9692-445442F8AF8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44845D-9B0C-49FB-95EE-CE1149FCEA0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50216B9-D81D-4995-B6F3-6DE9EF2DD84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B501-CC09-4699-BBC5-AFA033069D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7867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381F2D8-65E7-4106-B499-B7D512BCA23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2F29C321-7625-4BE4-94A1-7F23487CD4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0DE59C-1D0C-4E19-B384-5BBCBC49816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19">
            <a:extLst>
              <a:ext uri="{FF2B5EF4-FFF2-40B4-BE49-F238E27FC236}">
                <a16:creationId xmlns:a16="http://schemas.microsoft.com/office/drawing/2014/main" id="{8DAD8145-269B-4F7B-AEBD-5336F2AF99B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9" name="Tijdelijke aanduiding voor voettekst 20">
            <a:extLst>
              <a:ext uri="{FF2B5EF4-FFF2-40B4-BE49-F238E27FC236}">
                <a16:creationId xmlns:a16="http://schemas.microsoft.com/office/drawing/2014/main" id="{E428A691-2E1F-425C-9472-BE9CF1E7DCB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2" name="Tijdelijke aanduiding voor dianummer 21">
            <a:extLst>
              <a:ext uri="{FF2B5EF4-FFF2-40B4-BE49-F238E27FC236}">
                <a16:creationId xmlns:a16="http://schemas.microsoft.com/office/drawing/2014/main" id="{3D72F643-41D9-448C-8D5B-D19BEBAA5EB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82964-ACDF-4C2B-A921-6A5D4D1E876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978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AF05E9F-E50C-4271-AE73-0BB1E96284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971DA56-4FEB-44C3-A3C8-0D6570CAE9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C88950B-C1A8-4A56-B39A-E41CA69BE12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E3B0-F93C-4602-AFEF-B90D385761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4306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CDE606A-6360-40CB-8C57-05F2DE420CD7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03DF0850-839F-49E3-A488-6ED2CD6B31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608322F5-C59C-42C1-8382-01EF05953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6BD19487-25E8-4D64-95EF-1A3155A7ED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6F1D8851-D18D-457C-BEB5-489C946BB1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FC93CF-B267-4FD0-A4B0-895E9831DB5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934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9367AB4-BCC2-4134-81CD-CE5680D2C348}"/>
              </a:ext>
            </a:extLst>
          </p:cNvPr>
          <p:cNvSpPr/>
          <p:nvPr userDrawn="1"/>
        </p:nvSpPr>
        <p:spPr>
          <a:xfrm>
            <a:off x="0" y="3430588"/>
            <a:ext cx="12192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F574353-B303-497A-AE7B-A11BEDEE1B8B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5551C026-C8F5-4C19-A082-25B3127905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2979AE44-5F01-4006-A0C3-0DD274A997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37C60F7D-DE10-49B5-9B45-2A48722B21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B2EBF-80D1-4624-BB87-BFF5B9AFDD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8618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C8224E8B-5E29-4419-80CD-7CFC22026A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7" name="Tijdelijke aanduiding voor voettekst 10">
            <a:extLst>
              <a:ext uri="{FF2B5EF4-FFF2-40B4-BE49-F238E27FC236}">
                <a16:creationId xmlns:a16="http://schemas.microsoft.com/office/drawing/2014/main" id="{2BEFD83A-946B-4C33-B5D8-E0871E1E16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8" name="Tijdelijke aanduiding voor dianummer 12">
            <a:extLst>
              <a:ext uri="{FF2B5EF4-FFF2-40B4-BE49-F238E27FC236}">
                <a16:creationId xmlns:a16="http://schemas.microsoft.com/office/drawing/2014/main" id="{AD919E68-4186-4E68-B60C-D0C8D71DC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56EB70-9697-46F6-A5C0-AA5C902329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706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0B7A6BD-9FB6-4ECA-AEA9-CDE5D9E4A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90672C1-E158-404B-96B6-7D6A1933EF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FDA8A99-0336-4D58-97A4-17AB649209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DD9E-5A2E-4C71-AD27-148571622F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3396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7">
            <a:extLst>
              <a:ext uri="{FF2B5EF4-FFF2-40B4-BE49-F238E27FC236}">
                <a16:creationId xmlns:a16="http://schemas.microsoft.com/office/drawing/2014/main" id="{1FD479AC-0330-4187-8EEA-0935EC332D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8">
            <a:extLst>
              <a:ext uri="{FF2B5EF4-FFF2-40B4-BE49-F238E27FC236}">
                <a16:creationId xmlns:a16="http://schemas.microsoft.com/office/drawing/2014/main" id="{96F7FA29-EBF1-405E-95E2-8CF3B2470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23C99D56-BE0D-44A0-8046-DA4E0E5CB9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99855D-A919-45F6-AB8C-EAA2F15C10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4227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9A86B3-8728-4D33-A720-9DD54EAD8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D22DCF-D7A3-4B78-AAA1-E484259E2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7CAB1C-4BDF-4BA9-AB94-10F07DFA3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F98C2-2BC5-4E7F-B0B6-9768C6A0E623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63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95898-98DB-4D6E-A497-765CEF9E03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EB441-928B-4C13-9DE6-55B2645A58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F81392-6B46-43B2-85BB-C8F2EBA37D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1658-E890-4546-9A17-DFC61EE3084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0821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12">
            <a:extLst>
              <a:ext uri="{FF2B5EF4-FFF2-40B4-BE49-F238E27FC236}">
                <a16:creationId xmlns:a16="http://schemas.microsoft.com/office/drawing/2014/main" id="{6D8DAE5A-E921-4D1D-81CB-B36D4B2246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13">
            <a:extLst>
              <a:ext uri="{FF2B5EF4-FFF2-40B4-BE49-F238E27FC236}">
                <a16:creationId xmlns:a16="http://schemas.microsoft.com/office/drawing/2014/main" id="{A1593DF1-7889-4988-81F3-566CEDE404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14">
            <a:extLst>
              <a:ext uri="{FF2B5EF4-FFF2-40B4-BE49-F238E27FC236}">
                <a16:creationId xmlns:a16="http://schemas.microsoft.com/office/drawing/2014/main" id="{85C48D6E-9A28-4BF0-8F0E-E5F95B4014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678824-2B5B-458B-A224-651ECF7FA46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380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648BD486-D1A2-49D4-944B-56FED3DF31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C6C4978C-8406-4F90-A5A1-0B753E2422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5D200D7B-BAE6-4794-A9C3-521B550D3D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8ED666-7832-49E0-9021-C455B5784A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421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087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2EFA3F5E-D398-4F6A-BB91-65C521399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4792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11F348-C6EA-4BF0-AFAC-10B2BF6464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B82AFF-AA10-497D-A885-9A24A88A33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1B0B6-8C6A-453D-9E4C-53658F473C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73A7-307F-493C-8F20-F831E2CBAC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7709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C2B515F-4256-4824-9AF2-1FFF8A9FD6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BC35BAC-2569-4F19-894B-4402D72B0D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95310A1-730D-46A6-BAE2-95221589A1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17B8-A29C-4105-982E-19DA2ACF4C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0476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729D6D9-DDD0-4160-B5EE-F6F97399F46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13008955-263D-4C07-B776-0B8BEA3F2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F391BD0-E861-4043-A1AA-C99FE4248E5A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3">
            <a:extLst>
              <a:ext uri="{FF2B5EF4-FFF2-40B4-BE49-F238E27FC236}">
                <a16:creationId xmlns:a16="http://schemas.microsoft.com/office/drawing/2014/main" id="{34B8E17F-0F1E-476A-94AF-FF65E12DC50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1" name="Tijdelijke aanduiding voor voettekst 14">
            <a:extLst>
              <a:ext uri="{FF2B5EF4-FFF2-40B4-BE49-F238E27FC236}">
                <a16:creationId xmlns:a16="http://schemas.microsoft.com/office/drawing/2014/main" id="{A7B6B64F-8BB3-474D-966E-736C13292F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2" name="Tijdelijke aanduiding voor dianummer 15">
            <a:extLst>
              <a:ext uri="{FF2B5EF4-FFF2-40B4-BE49-F238E27FC236}">
                <a16:creationId xmlns:a16="http://schemas.microsoft.com/office/drawing/2014/main" id="{36B32E98-4A4B-44A9-B7B8-506F777AC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706B6-09D4-466A-9E4B-3B10CA9407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1971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0FE8F29-6F19-43B4-9143-0A873E2F561B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2A3018A-7487-4F52-9323-8EB4FD162D3E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B06BD047-2FC2-454E-816A-F8F7470BDB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7057159D-5500-42CA-B433-25151D66149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9EDA309E-AE7D-4193-B886-B45ACAF1D84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B98ABF5B-8602-490E-9A4C-BD8488B8ECA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2C66D-B14D-4DC6-8429-1F9F662505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7242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C1970E5-57B4-4078-BAAE-BD92EA2593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FD0FB5C-B007-42A5-B386-D5987F7097A3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D47BE07A-F213-4B5B-A06B-1C45A8521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EE59D1D0-F97F-480A-A96B-9E9CA8E2C4B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5881F608-C2B6-4EA1-8BBF-C172A9298C0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E9C14F8E-6944-4FEB-A9D6-6952320BAC7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C3800-1FE4-48D1-8051-B9815F5B06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213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6EB8E1-6D9F-4CE1-AA38-C78BC30B0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36CE8-6ED5-4158-AB85-8FDED37EA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E2033-A710-45C4-868D-DD4DB8DF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20234-22E1-4380-B34F-06DC7201EF47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7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FE2FE7-E0E1-4567-827A-5529A0639E7A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E12708-4676-4EBC-A276-F319E64F3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5">
            <a:extLst>
              <a:ext uri="{FF2B5EF4-FFF2-40B4-BE49-F238E27FC236}">
                <a16:creationId xmlns:a16="http://schemas.microsoft.com/office/drawing/2014/main" id="{322A6188-7B9E-4574-AD53-B1B7E05094F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2" name="Tijdelijke aanduiding voor voettekst 6">
            <a:extLst>
              <a:ext uri="{FF2B5EF4-FFF2-40B4-BE49-F238E27FC236}">
                <a16:creationId xmlns:a16="http://schemas.microsoft.com/office/drawing/2014/main" id="{7DF4BC28-AD79-4744-AC0A-2F8807D3DF3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id="{0C4AECC6-70AE-4DCA-B225-19D712850C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73C768-CDC5-4A8A-92AB-F3CB5A25B6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332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52C9C7-10C1-4148-B8AD-668CC7801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81DB4E-D154-4201-A05E-12E2F9D4C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71EB5F-E401-4EA5-961A-8E133694D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9B92E-D747-48D8-BEB2-52EA368E32FF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2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3C54B-F9CD-4E3F-9724-D7C1A8D75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E651B-FC8C-46A3-822B-24662DA79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EF039-9206-4AB3-AA39-6B5D18620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1EDD1-FA2B-4BB7-824D-72A2EDA0495B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4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6BBBD-3F76-4397-8721-4AE9E5BF3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3829A-0750-44B8-83A0-A6BE82B8C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5E9A8-FAFE-4397-834C-8A40AE740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8ADA-5CC1-4E50-B9C3-2A4D8805AB8B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4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ekst">
            <a:extLst>
              <a:ext uri="{FF2B5EF4-FFF2-40B4-BE49-F238E27FC236}">
                <a16:creationId xmlns:a16="http://schemas.microsoft.com/office/drawing/2014/main" id="{CDED7092-77B9-411C-B9F6-DB1AFA14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chemeClr val="accent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7" name="shpKleurvlakOnder">
            <a:extLst>
              <a:ext uri="{FF2B5EF4-FFF2-40B4-BE49-F238E27FC236}">
                <a16:creationId xmlns:a16="http://schemas.microsoft.com/office/drawing/2014/main" id="{6C1CE2E2-271F-4DA0-AAAF-8A655FB70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rgbClr val="FFFFFF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34D203F1-0EDD-4EE5-A5B4-69A0AAA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1233488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564569D-102E-42C0-897F-6973D0F2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1" y="1798638"/>
            <a:ext cx="1089236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08E069B-39E9-41AE-8607-EEA5928D74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69001" y="6538913"/>
            <a:ext cx="555201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nl-NL"/>
              <a:t>March 11, 2016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080D41-5FE4-468F-9BD1-93C3828444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9001" y="6369051"/>
            <a:ext cx="555201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itchFamily="34" charset="0"/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5F522D-834A-4312-AFB3-F3F8D1CAEC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718DCFBE-82A4-431D-98A3-CB1388F145A0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pic>
        <p:nvPicPr>
          <p:cNvPr id="1033" name="Picture 10" descr="RO_LNV_Logo_1_RGB">
            <a:extLst>
              <a:ext uri="{FF2B5EF4-FFF2-40B4-BE49-F238E27FC236}">
                <a16:creationId xmlns:a16="http://schemas.microsoft.com/office/drawing/2014/main" id="{89FD203E-0718-4C3B-8926-A40EC940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7" y="1"/>
            <a:ext cx="57573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1pPr>
      <a:lvl2pPr marL="387350" indent="-192088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2pPr>
      <a:lvl3pPr marL="573088" indent="-1841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3pPr>
      <a:lvl4pPr marL="758825" indent="-1841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4pPr>
      <a:lvl5pPr marL="942975" indent="-18256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5pPr>
      <a:lvl6pPr marL="14001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18573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3145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7717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ekst">
            <a:extLst>
              <a:ext uri="{FF2B5EF4-FFF2-40B4-BE49-F238E27FC236}">
                <a16:creationId xmlns:a16="http://schemas.microsoft.com/office/drawing/2014/main" id="{673796A3-E1C7-42F4-B385-06557FD7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chemeClr val="accent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7" name="shpKleurvlakOnder">
            <a:extLst>
              <a:ext uri="{FF2B5EF4-FFF2-40B4-BE49-F238E27FC236}">
                <a16:creationId xmlns:a16="http://schemas.microsoft.com/office/drawing/2014/main" id="{CC9802FF-610F-42C4-A314-BA8F2A57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pPr algn="ctr">
              <a:defRPr/>
            </a:pPr>
            <a:endParaRPr lang="nl-NL" altLang="nl-NL" sz="1800">
              <a:solidFill>
                <a:srgbClr val="FFFFFF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45B02A74-73E3-4640-A0C6-147E113E5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1233488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9D5D9D35-8A0B-4858-8CAE-8CAB1065E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1" y="1798638"/>
            <a:ext cx="1089236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03BAE7B-D4FE-466E-8B30-6E118E370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69001" y="6538913"/>
            <a:ext cx="555201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March 11, 2016</a:t>
            </a: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A19CE4-C7C5-492C-8FDA-9329FAFABB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9001" y="6369051"/>
            <a:ext cx="555201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itchFamily="34" charset="0"/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nl-NL"/>
              <a:t>Ministry of Economic Affairs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8CB107-0502-4F48-B000-2D9FFCEDA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8A3E87B4-E1CF-4D54-BA03-31C31FA22582}" type="slidenum">
              <a:rPr lang="en-US" altLang="nl-NL"/>
              <a:pPr/>
              <a:t>‹nr.›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pic>
        <p:nvPicPr>
          <p:cNvPr id="1033" name="Picture 10" descr="RO_LNV_Logo_1_RGB">
            <a:extLst>
              <a:ext uri="{FF2B5EF4-FFF2-40B4-BE49-F238E27FC236}">
                <a16:creationId xmlns:a16="http://schemas.microsoft.com/office/drawing/2014/main" id="{E015A4B7-55BC-4CCA-936F-F8B070C0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7" y="1"/>
            <a:ext cx="57573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Geneva" pitchFamily="64" charset="-128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1pPr>
      <a:lvl2pPr marL="387350" indent="-192088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2pPr>
      <a:lvl3pPr marL="573088" indent="-1841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3pPr>
      <a:lvl4pPr marL="758825" indent="-1841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4pPr>
      <a:lvl5pPr marL="942975" indent="-18256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+mn-ea"/>
          <a:cs typeface="Geneva"/>
        </a:defRPr>
      </a:lvl5pPr>
      <a:lvl6pPr marL="14001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18573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3145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771775" indent="-182563" algn="l" rtl="0" fontAlgn="base">
        <a:spcBef>
          <a:spcPct val="20000"/>
        </a:spcBef>
        <a:spcAft>
          <a:spcPct val="0"/>
        </a:spcAft>
        <a:buFont typeface="Times" pitchFamily="6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F57D7684-351F-4266-ACB6-1B72F302D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052513"/>
            <a:ext cx="10923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FF134A-82D0-440E-B5F6-3DC670F2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175"/>
            <a:ext cx="10923588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028" name="Afbeelding 11">
            <a:extLst>
              <a:ext uri="{FF2B5EF4-FFF2-40B4-BE49-F238E27FC236}">
                <a16:creationId xmlns:a16="http://schemas.microsoft.com/office/drawing/2014/main" id="{175E2D7C-1F46-43BC-A653-2F81E5A2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72756907-EEE9-472D-846F-B777A9CA114E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F7482D12-3C4E-4C8E-BC10-19D49E3D8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" y="6543675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13 februari 2020</a:t>
            </a:r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F3E2D8B0-7CB1-48E9-9826-D39E06F45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Bespreking BEC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F338CD13-95B9-4A13-A03A-A58B9A9D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21413"/>
            <a:ext cx="5005388" cy="322262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7902948-A066-4A9C-9A85-7240EBABF6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359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customXml" Target="../ink/ink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155BDB57-12C7-4B3A-B2EA-EC9B1E8CC5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83337" y="1521717"/>
            <a:ext cx="5636385" cy="942975"/>
          </a:xfrm>
        </p:spPr>
        <p:txBody>
          <a:bodyPr/>
          <a:lstStyle/>
          <a:p>
            <a:pPr eaLnBrk="1" hangingPunct="1"/>
            <a:br>
              <a:rPr lang="nl-NL" altLang="nl-NL" sz="2000" dirty="0"/>
            </a:br>
            <a:br>
              <a:rPr lang="nl-NL" altLang="nl-NL" sz="2000" dirty="0"/>
            </a:b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(un)usefulness of econometrics for RTD policy impact assessment: </a:t>
            </a:r>
            <a:r>
              <a:rPr lang="en-US" sz="20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utch experiences</a:t>
            </a:r>
            <a:endParaRPr lang="nl-NL" altLang="nl-NL" sz="2000" b="1" i="1" dirty="0"/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07459208-D9C8-4622-8C2B-099B3141BF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83337" y="3134519"/>
            <a:ext cx="5515737" cy="1655763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/>
              <a:t>Dr. Theo Roelandt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nl-NL" altLang="nl-NL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GB" altLang="nl-NL" sz="1400" dirty="0"/>
              <a:t>Chief</a:t>
            </a:r>
            <a:r>
              <a:rPr lang="nl-NL" altLang="nl-NL" sz="1400" dirty="0"/>
              <a:t> </a:t>
            </a:r>
            <a:r>
              <a:rPr lang="nl-NL" altLang="nl-NL" sz="1400" dirty="0" err="1"/>
              <a:t>Analyst</a:t>
            </a: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/>
              <a:t>DG Enterprise &amp; </a:t>
            </a:r>
            <a:r>
              <a:rPr lang="nl-NL" altLang="nl-NL" sz="1400" dirty="0" err="1"/>
              <a:t>Innovation</a:t>
            </a: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 err="1"/>
              <a:t>Ministry</a:t>
            </a:r>
            <a:r>
              <a:rPr lang="nl-NL" altLang="nl-NL" sz="1400" dirty="0"/>
              <a:t> of </a:t>
            </a:r>
            <a:r>
              <a:rPr lang="nl-NL" altLang="nl-NL" sz="1400" dirty="0" err="1"/>
              <a:t>Economic</a:t>
            </a:r>
            <a:r>
              <a:rPr lang="nl-NL" altLang="nl-NL" sz="1400" dirty="0"/>
              <a:t> </a:t>
            </a:r>
            <a:r>
              <a:rPr lang="nl-NL" altLang="nl-NL" sz="1400" dirty="0" err="1"/>
              <a:t>Affairs</a:t>
            </a:r>
            <a:r>
              <a:rPr lang="nl-NL" altLang="nl-NL" sz="1400" dirty="0"/>
              <a:t> &amp; </a:t>
            </a:r>
            <a:r>
              <a:rPr lang="nl-NL" altLang="nl-NL" sz="1400" dirty="0" err="1"/>
              <a:t>Climate</a:t>
            </a:r>
            <a:r>
              <a:rPr lang="nl-NL" altLang="nl-NL" sz="1400" dirty="0"/>
              <a:t> </a:t>
            </a:r>
            <a:r>
              <a:rPr lang="nl-NL" altLang="nl-NL" sz="1400" dirty="0" err="1"/>
              <a:t>Policies</a:t>
            </a: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/>
              <a:t>September 3th 2021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/>
              <a:t>RTD policy </a:t>
            </a:r>
            <a:r>
              <a:rPr lang="nl-NL" altLang="nl-NL" sz="1400" dirty="0" err="1"/>
              <a:t>evaluations</a:t>
            </a:r>
            <a:r>
              <a:rPr lang="nl-NL" altLang="nl-NL" sz="1400" dirty="0"/>
              <a:t> workshop “</a:t>
            </a:r>
            <a:r>
              <a:rPr lang="nl-NL" altLang="nl-NL" sz="1400" dirty="0" err="1"/>
              <a:t>Veranstaltung</a:t>
            </a:r>
            <a:r>
              <a:rPr lang="nl-NL" altLang="nl-NL" sz="1400" dirty="0"/>
              <a:t> </a:t>
            </a:r>
            <a:r>
              <a:rPr lang="nl-NL" altLang="nl-NL" sz="1400" dirty="0" err="1"/>
              <a:t>zu</a:t>
            </a:r>
            <a:r>
              <a:rPr lang="nl-NL" altLang="nl-NL" sz="1400" dirty="0"/>
              <a:t> </a:t>
            </a:r>
            <a:r>
              <a:rPr lang="nl-NL" altLang="nl-NL" sz="1400" dirty="0" err="1"/>
              <a:t>ökonometrie</a:t>
            </a:r>
            <a:r>
              <a:rPr lang="nl-NL" altLang="nl-NL" sz="1400" dirty="0"/>
              <a:t> in de </a:t>
            </a:r>
            <a:r>
              <a:rPr lang="nl-NL" altLang="nl-NL" sz="1400" dirty="0" err="1"/>
              <a:t>Evaluierung</a:t>
            </a:r>
            <a:r>
              <a:rPr lang="nl-NL" altLang="nl-NL" sz="1400" dirty="0"/>
              <a:t>: Was </a:t>
            </a:r>
            <a:r>
              <a:rPr lang="nl-NL" altLang="nl-NL" sz="1400" dirty="0" err="1"/>
              <a:t>können</a:t>
            </a:r>
            <a:r>
              <a:rPr lang="nl-NL" altLang="nl-NL" sz="1400" dirty="0"/>
              <a:t> </a:t>
            </a:r>
            <a:r>
              <a:rPr lang="nl-NL" altLang="nl-NL" sz="1400" dirty="0" err="1"/>
              <a:t>ökonometrische</a:t>
            </a:r>
            <a:r>
              <a:rPr lang="nl-NL" altLang="nl-NL" sz="1400" dirty="0"/>
              <a:t> methode – was </a:t>
            </a:r>
            <a:r>
              <a:rPr lang="nl-NL" altLang="nl-NL" sz="1400" dirty="0" err="1"/>
              <a:t>könne</a:t>
            </a:r>
            <a:r>
              <a:rPr lang="nl-NL" altLang="nl-NL" sz="1400" dirty="0"/>
              <a:t> </a:t>
            </a:r>
            <a:r>
              <a:rPr lang="nl-NL" altLang="nl-NL" sz="1400" dirty="0" err="1"/>
              <a:t>sie</a:t>
            </a:r>
            <a:r>
              <a:rPr lang="nl-NL" altLang="nl-NL" sz="1400" dirty="0"/>
              <a:t> nicht?”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nl-NL" altLang="nl-NL" sz="1400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nl-NL" altLang="nl-NL" sz="1400" dirty="0"/>
              <a:t>Austria Platform </a:t>
            </a:r>
            <a:r>
              <a:rPr lang="nl-NL" altLang="nl-NL" sz="1400" dirty="0" err="1"/>
              <a:t>for</a:t>
            </a:r>
            <a:r>
              <a:rPr lang="nl-NL" altLang="nl-NL" sz="1400" dirty="0"/>
              <a:t> R&amp;T Policy Evaluation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84A673-264F-4163-B464-0CA56D0C4DAB}"/>
              </a:ext>
            </a:extLst>
          </p:cNvPr>
          <p:cNvSpPr txBox="1"/>
          <p:nvPr/>
        </p:nvSpPr>
        <p:spPr>
          <a:xfrm>
            <a:off x="287338" y="1564858"/>
            <a:ext cx="5808662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 contourW="12700">
            <a:bevelT/>
          </a:sp3d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The Dutch policy impact assessment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strategy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do we do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Using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RCT’s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natural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advanced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econometrics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: a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quick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review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Beyond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econometrics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: a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bird’s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eye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Observations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hthoek 1">
            <a:extLst>
              <a:ext uri="{FF2B5EF4-FFF2-40B4-BE49-F238E27FC236}">
                <a16:creationId xmlns:a16="http://schemas.microsoft.com/office/drawing/2014/main" id="{8B156024-AACC-44FE-AE90-52EC1522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972635"/>
            <a:ext cx="56893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Heroic policy making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in a modern democracy is to be experimented on by policymakers from cradle to grave. Education is intended to mould an upstanding future citizen; a prison sentence, reshape someone who has gone astray. But without evidence, those setting policy for schools and prisons are little better than a doctor relying on leeches and bloodletting. Citizens, as much as patients, deserve to know that treatments they endure do actually work”.</a:t>
            </a:r>
            <a:endParaRPr lang="en-GB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(“In praise of human guinea pigs”, 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Economist, 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12</a:t>
            </a:r>
            <a:r>
              <a:rPr lang="en-GB" altLang="en-US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2015, p. 18)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9576C-693B-4058-AB3B-1F2EB85D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Natural </a:t>
            </a:r>
            <a:r>
              <a:rPr lang="nl-NL" dirty="0" err="1"/>
              <a:t>experiments</a:t>
            </a:r>
            <a:r>
              <a:rPr lang="nl-NL" dirty="0"/>
              <a:t> (III)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1120C-1CA8-4900-B2E5-A3C74910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FF2AD9-FC1F-4D22-A972-C679206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0234-22E1-4380-B34F-06DC7201EF47}" type="slidenum">
              <a:rPr lang="en-US" altLang="nl-NL" smtClean="0"/>
              <a:pPr/>
              <a:t>10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974B8C-E2DE-4DB2-AAD3-76D139305C18}"/>
              </a:ext>
            </a:extLst>
          </p:cNvPr>
          <p:cNvSpPr txBox="1">
            <a:spLocks noChangeArrowheads="1"/>
          </p:cNvSpPr>
          <p:nvPr/>
        </p:nvSpPr>
        <p:spPr>
          <a:xfrm>
            <a:off x="1890713" y="1798638"/>
            <a:ext cx="8382000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4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46579A-2FFD-4AF7-893C-A906E41F729E}"/>
              </a:ext>
            </a:extLst>
          </p:cNvPr>
          <p:cNvSpPr txBox="1">
            <a:spLocks noChangeArrowheads="1"/>
          </p:cNvSpPr>
          <p:nvPr/>
        </p:nvSpPr>
        <p:spPr>
          <a:xfrm>
            <a:off x="548473" y="1867818"/>
            <a:ext cx="11173879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500" kern="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6B3C74A-99C0-4085-ABD3-B1CCECEA981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6870788"/>
              </p:ext>
            </p:extLst>
          </p:nvPr>
        </p:nvGraphicFramePr>
        <p:xfrm>
          <a:off x="548472" y="1937857"/>
          <a:ext cx="1117388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470">
                  <a:extLst>
                    <a:ext uri="{9D8B030D-6E8A-4147-A177-3AD203B41FA5}">
                      <a16:colId xmlns:a16="http://schemas.microsoft.com/office/drawing/2014/main" val="3144565938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798260720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3370569555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363998073"/>
                    </a:ext>
                  </a:extLst>
                </a:gridCol>
              </a:tblGrid>
              <a:tr h="211777">
                <a:tc>
                  <a:txBody>
                    <a:bodyPr/>
                    <a:lstStyle/>
                    <a:p>
                      <a:r>
                        <a:rPr lang="nl-NL" sz="1200" dirty="0" err="1"/>
                        <a:t>Scheme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and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estimation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period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Aim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Methodolgy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Results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3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u="sng" dirty="0" err="1"/>
                        <a:t>Experimental</a:t>
                      </a:r>
                      <a:r>
                        <a:rPr lang="nl-NL" sz="1000" u="sng" dirty="0"/>
                        <a:t> design: impacts of policy </a:t>
                      </a:r>
                      <a:r>
                        <a:rPr lang="nl-NL" sz="1000" u="sng" dirty="0" err="1"/>
                        <a:t>developments</a:t>
                      </a:r>
                      <a:r>
                        <a:rPr lang="nl-NL" sz="1000" u="sng" dirty="0"/>
                        <a:t> </a:t>
                      </a:r>
                      <a:r>
                        <a:rPr lang="nl-NL" sz="1000" u="sng" dirty="0" err="1"/>
                        <a:t>vary</a:t>
                      </a:r>
                      <a:r>
                        <a:rPr lang="nl-NL" sz="1000" u="sng" dirty="0"/>
                        <a:t> </a:t>
                      </a:r>
                      <a:r>
                        <a:rPr lang="nl-NL" sz="1000" u="sng" dirty="0" err="1"/>
                        <a:t>among</a:t>
                      </a:r>
                      <a:r>
                        <a:rPr lang="nl-NL" sz="1000" u="sng" dirty="0"/>
                        <a:t> </a:t>
                      </a:r>
                      <a:r>
                        <a:rPr lang="nl-NL" sz="1000" u="sng" dirty="0" err="1"/>
                        <a:t>groups</a:t>
                      </a:r>
                      <a:r>
                        <a:rPr lang="nl-NL" sz="1000" u="sng" dirty="0"/>
                        <a:t> of </a:t>
                      </a:r>
                      <a:r>
                        <a:rPr lang="nl-NL" sz="1000" u="sng" dirty="0" err="1"/>
                        <a:t>firms</a:t>
                      </a:r>
                      <a:r>
                        <a:rPr lang="nl-NL" sz="1000" u="sng" dirty="0"/>
                        <a:t>, </a:t>
                      </a:r>
                      <a:r>
                        <a:rPr lang="nl-NL" sz="1000" u="sng" dirty="0" err="1"/>
                        <a:t>dependent</a:t>
                      </a:r>
                      <a:r>
                        <a:rPr lang="nl-NL" sz="1000" u="sng" dirty="0"/>
                        <a:t> on </a:t>
                      </a:r>
                      <a:r>
                        <a:rPr lang="nl-NL" sz="1000" u="sng" dirty="0" err="1"/>
                        <a:t>firm</a:t>
                      </a:r>
                      <a:r>
                        <a:rPr lang="nl-NL" sz="1000" u="sng" dirty="0"/>
                        <a:t> </a:t>
                      </a:r>
                      <a:r>
                        <a:rPr lang="nl-NL" sz="1000" u="sng" dirty="0" err="1"/>
                        <a:t>characteristics</a:t>
                      </a:r>
                      <a:endParaRPr lang="nl-NL" sz="1000" u="sng" dirty="0"/>
                    </a:p>
                    <a:p>
                      <a:endParaRPr lang="nl-NL" sz="1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/>
                        <a:t>WBSO (R&amp;D </a:t>
                      </a:r>
                      <a:r>
                        <a:rPr lang="nl-NL" sz="1000" dirty="0" err="1"/>
                        <a:t>tax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scheme</a:t>
                      </a:r>
                      <a:r>
                        <a:rPr lang="nl-NL" sz="1000" dirty="0"/>
                        <a:t>), crisis </a:t>
                      </a:r>
                      <a:r>
                        <a:rPr lang="nl-NL" sz="1000" dirty="0" err="1"/>
                        <a:t>measures</a:t>
                      </a:r>
                      <a:r>
                        <a:rPr lang="nl-NL" sz="1000" dirty="0"/>
                        <a:t>, 2007-2010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/>
                    </a:p>
                    <a:p>
                      <a:pPr marL="0" indent="0">
                        <a:buFontTx/>
                        <a:buNone/>
                      </a:pPr>
                      <a:endParaRPr lang="nl-NL" sz="1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/>
                        <a:t>WBSO (R&amp;D </a:t>
                      </a:r>
                      <a:r>
                        <a:rPr lang="nl-NL" sz="1000" dirty="0" err="1"/>
                        <a:t>tax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scheme</a:t>
                      </a:r>
                      <a:r>
                        <a:rPr lang="nl-NL" sz="1000" dirty="0"/>
                        <a:t>), </a:t>
                      </a:r>
                      <a:r>
                        <a:rPr lang="nl-NL" sz="1000" dirty="0" err="1"/>
                        <a:t>introduction</a:t>
                      </a:r>
                      <a:r>
                        <a:rPr lang="nl-NL" sz="1000" dirty="0"/>
                        <a:t> of starters facility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extension of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first bracket of R&amp;D </a:t>
                      </a:r>
                      <a:r>
                        <a:rPr lang="nl-NL" sz="1000" dirty="0" err="1"/>
                        <a:t>expenditure</a:t>
                      </a:r>
                      <a:r>
                        <a:rPr lang="nl-NL" sz="1000" dirty="0"/>
                        <a:t>, in </a:t>
                      </a:r>
                      <a:r>
                        <a:rPr lang="nl-NL" sz="1000" dirty="0" err="1"/>
                        <a:t>which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tax</a:t>
                      </a:r>
                      <a:r>
                        <a:rPr lang="nl-NL" sz="1000" dirty="0"/>
                        <a:t> credit </a:t>
                      </a:r>
                      <a:r>
                        <a:rPr lang="nl-NL" sz="1000" dirty="0" err="1"/>
                        <a:t>rate</a:t>
                      </a:r>
                      <a:r>
                        <a:rPr lang="nl-NL" sz="1000" dirty="0"/>
                        <a:t> is </a:t>
                      </a:r>
                      <a:r>
                        <a:rPr lang="nl-NL" sz="1000" dirty="0" err="1"/>
                        <a:t>relatively</a:t>
                      </a:r>
                      <a:r>
                        <a:rPr lang="nl-NL" sz="1000" dirty="0"/>
                        <a:t> high, 1994-2003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Mitigating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effect of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economic</a:t>
                      </a:r>
                      <a:r>
                        <a:rPr lang="nl-NL" sz="1000" dirty="0"/>
                        <a:t> crisis on business R&amp;D</a:t>
                      </a:r>
                    </a:p>
                    <a:p>
                      <a:endParaRPr lang="nl-NL" sz="1000" dirty="0">
                        <a:highlight>
                          <a:srgbClr val="FFFF00"/>
                        </a:highlight>
                      </a:endParaRPr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business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-in-</a:t>
                      </a:r>
                      <a:r>
                        <a:rPr lang="nl-NL" sz="1000" dirty="0" err="1"/>
                        <a:t>difference</a:t>
                      </a:r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Control treatment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: different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 of WBSO users </a:t>
                      </a:r>
                    </a:p>
                    <a:p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-in-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, as </a:t>
                      </a:r>
                      <a:r>
                        <a:rPr lang="nl-NL" sz="1000" dirty="0" err="1"/>
                        <a:t>related</a:t>
                      </a:r>
                      <a:r>
                        <a:rPr lang="nl-NL" sz="1000" dirty="0"/>
                        <a:t> approach, first </a:t>
                      </a:r>
                      <a:r>
                        <a:rPr lang="nl-NL" sz="1000" dirty="0" err="1"/>
                        <a:t>difference</a:t>
                      </a:r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treatment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: different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 of WBSO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R&amp;D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R&amp;D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96942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5DBB64D0-8661-4D74-8BB9-F0B56C5F9430}"/>
              </a:ext>
            </a:extLst>
          </p:cNvPr>
          <p:cNvSpPr txBox="1">
            <a:spLocks/>
          </p:cNvSpPr>
          <p:nvPr/>
        </p:nvSpPr>
        <p:spPr bwMode="auto">
          <a:xfrm>
            <a:off x="469648" y="4308947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Genev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9pPr>
          </a:lstStyle>
          <a:p>
            <a:r>
              <a:rPr lang="nl-NL" kern="0"/>
              <a:t>Traditional regressions: advanced econometrics</a:t>
            </a:r>
            <a:endParaRPr lang="nl-NL" kern="0" dirty="0"/>
          </a:p>
        </p:txBody>
      </p:sp>
      <p:graphicFrame>
        <p:nvGraphicFramePr>
          <p:cNvPr id="9" name="Tabel 7">
            <a:extLst>
              <a:ext uri="{FF2B5EF4-FFF2-40B4-BE49-F238E27FC236}">
                <a16:creationId xmlns:a16="http://schemas.microsoft.com/office/drawing/2014/main" id="{108BD143-0324-433D-A6D8-FF687D603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22575"/>
              </p:ext>
            </p:extLst>
          </p:nvPr>
        </p:nvGraphicFramePr>
        <p:xfrm>
          <a:off x="570189" y="4880610"/>
          <a:ext cx="1110534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979">
                  <a:extLst>
                    <a:ext uri="{9D8B030D-6E8A-4147-A177-3AD203B41FA5}">
                      <a16:colId xmlns:a16="http://schemas.microsoft.com/office/drawing/2014/main" val="3144565938"/>
                    </a:ext>
                  </a:extLst>
                </a:gridCol>
                <a:gridCol w="2229575">
                  <a:extLst>
                    <a:ext uri="{9D8B030D-6E8A-4147-A177-3AD203B41FA5}">
                      <a16:colId xmlns:a16="http://schemas.microsoft.com/office/drawing/2014/main" val="1798260720"/>
                    </a:ext>
                  </a:extLst>
                </a:gridCol>
                <a:gridCol w="3009622">
                  <a:extLst>
                    <a:ext uri="{9D8B030D-6E8A-4147-A177-3AD203B41FA5}">
                      <a16:colId xmlns:a16="http://schemas.microsoft.com/office/drawing/2014/main" val="2930854480"/>
                    </a:ext>
                  </a:extLst>
                </a:gridCol>
                <a:gridCol w="2968168">
                  <a:extLst>
                    <a:ext uri="{9D8B030D-6E8A-4147-A177-3AD203B41FA5}">
                      <a16:colId xmlns:a16="http://schemas.microsoft.com/office/drawing/2014/main" val="1363998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 err="1"/>
                        <a:t>Scheme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and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estimation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period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Aim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Results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3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/>
                        <a:t>WBSO (R&amp;D </a:t>
                      </a:r>
                      <a:r>
                        <a:rPr lang="nl-NL" sz="1000" dirty="0" err="1"/>
                        <a:t>tax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scheme</a:t>
                      </a:r>
                      <a:r>
                        <a:rPr lang="nl-NL" sz="1000" dirty="0"/>
                        <a:t>), 2011-2017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More business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fixed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panel analysis, </a:t>
                      </a:r>
                      <a:r>
                        <a:rPr lang="nl-NL" sz="1000" dirty="0" err="1"/>
                        <a:t>including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instrumental</a:t>
                      </a:r>
                      <a:r>
                        <a:rPr lang="nl-NL" sz="1000" dirty="0"/>
                        <a:t> variables in order </a:t>
                      </a:r>
                      <a:r>
                        <a:rPr lang="nl-NL" sz="1000" dirty="0" err="1"/>
                        <a:t>to</a:t>
                      </a:r>
                      <a:r>
                        <a:rPr lang="nl-NL" sz="1000" dirty="0"/>
                        <a:t> control </a:t>
                      </a:r>
                      <a:r>
                        <a:rPr lang="nl-NL" sz="1000" dirty="0" err="1"/>
                        <a:t>for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dependence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WBSO </a:t>
                      </a:r>
                      <a:r>
                        <a:rPr lang="nl-NL" sz="1000" dirty="0" err="1"/>
                        <a:t>tax</a:t>
                      </a:r>
                      <a:r>
                        <a:rPr lang="nl-NL" sz="1000" dirty="0"/>
                        <a:t> credit </a:t>
                      </a:r>
                      <a:r>
                        <a:rPr lang="nl-NL" sz="1000" dirty="0" err="1"/>
                        <a:t>rate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amount</a:t>
                      </a:r>
                      <a:r>
                        <a:rPr lang="nl-NL" sz="1000" dirty="0"/>
                        <a:t> of R&amp;D </a:t>
                      </a:r>
                      <a:r>
                        <a:rPr lang="nl-NL" sz="1000" dirty="0" err="1"/>
                        <a:t>expenditure</a:t>
                      </a:r>
                      <a:r>
                        <a:rPr lang="nl-NL" sz="1000" dirty="0"/>
                        <a:t> (‘</a:t>
                      </a:r>
                      <a:r>
                        <a:rPr lang="nl-NL" sz="1000" dirty="0" err="1"/>
                        <a:t>synthetic</a:t>
                      </a:r>
                      <a:r>
                        <a:rPr lang="nl-NL" sz="1000" dirty="0"/>
                        <a:t> user </a:t>
                      </a:r>
                      <a:r>
                        <a:rPr lang="nl-NL" sz="1000" dirty="0" err="1"/>
                        <a:t>cost</a:t>
                      </a:r>
                      <a:r>
                        <a:rPr lang="nl-NL" sz="1000" dirty="0"/>
                        <a:t> of R&amp;D’ approach)</a:t>
                      </a:r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Sample: WBSO users; no control </a:t>
                      </a:r>
                      <a:r>
                        <a:rPr lang="nl-NL" sz="1000" dirty="0" err="1"/>
                        <a:t>group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R&amp;D; BFTB on R&amp;D </a:t>
                      </a:r>
                      <a:r>
                        <a:rPr lang="nl-NL" sz="1000" dirty="0" err="1"/>
                        <a:t>wage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expenditure</a:t>
                      </a:r>
                      <a:r>
                        <a:rPr lang="nl-NL" sz="1000" dirty="0"/>
                        <a:t>: 0,90 (effect on </a:t>
                      </a:r>
                      <a:r>
                        <a:rPr lang="nl-NL" sz="1000" dirty="0" err="1"/>
                        <a:t>total</a:t>
                      </a:r>
                      <a:r>
                        <a:rPr lang="nl-NL" sz="1000" dirty="0"/>
                        <a:t> R&amp;D </a:t>
                      </a:r>
                      <a:r>
                        <a:rPr lang="nl-NL" sz="1000" dirty="0" err="1"/>
                        <a:t>expenditure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not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estimated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because</a:t>
                      </a:r>
                      <a:r>
                        <a:rPr lang="nl-NL" sz="1000" dirty="0"/>
                        <a:t> of data </a:t>
                      </a:r>
                      <a:r>
                        <a:rPr lang="nl-NL" sz="1000" dirty="0" err="1"/>
                        <a:t>limitations</a:t>
                      </a:r>
                      <a:r>
                        <a:rPr lang="nl-NL" sz="1000" dirty="0"/>
                        <a:t>)</a:t>
                      </a:r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Furthermore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of business R&amp;D on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performance (turnover share of new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improved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products</a:t>
                      </a:r>
                      <a:r>
                        <a:rPr lang="nl-NL" sz="1000" dirty="0"/>
                        <a:t>)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business performance (</a:t>
                      </a:r>
                      <a:r>
                        <a:rPr lang="nl-NL" sz="1000" dirty="0" err="1"/>
                        <a:t>labour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productivity</a:t>
                      </a:r>
                      <a:r>
                        <a:rPr lang="nl-NL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91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ANd9GcR-CE2xe3EczNHYh0DK1n-fj3DHsLHfpuevczFWHVZ9fZPKCjQyqQ">
            <a:extLst>
              <a:ext uri="{FF2B5EF4-FFF2-40B4-BE49-F238E27FC236}">
                <a16:creationId xmlns:a16="http://schemas.microsoft.com/office/drawing/2014/main" id="{07543E3B-DE6A-491F-82FC-B5D9C50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28" y="0"/>
            <a:ext cx="2338372" cy="230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24EBEF-07F7-48AC-912E-322D0653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8" y="1017588"/>
            <a:ext cx="10892367" cy="571500"/>
          </a:xfrm>
        </p:spPr>
        <p:txBody>
          <a:bodyPr/>
          <a:lstStyle/>
          <a:p>
            <a:r>
              <a:rPr lang="nl-NL" dirty="0"/>
              <a:t>The (</a:t>
            </a:r>
            <a:r>
              <a:rPr lang="nl-NL" dirty="0" err="1"/>
              <a:t>un</a:t>
            </a:r>
            <a:r>
              <a:rPr lang="nl-NL" dirty="0"/>
              <a:t>)</a:t>
            </a:r>
            <a:r>
              <a:rPr lang="nl-NL" dirty="0" err="1"/>
              <a:t>usefulness</a:t>
            </a:r>
            <a:r>
              <a:rPr lang="nl-NL" dirty="0"/>
              <a:t> of </a:t>
            </a:r>
            <a:r>
              <a:rPr lang="nl-NL" dirty="0" err="1"/>
              <a:t>econometrics</a:t>
            </a:r>
            <a:r>
              <a:rPr lang="nl-NL" dirty="0"/>
              <a:t> in policy </a:t>
            </a:r>
            <a:r>
              <a:rPr lang="nl-NL" dirty="0" err="1"/>
              <a:t>evaluation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77782-CA67-4515-BE19-D62E7638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02246"/>
            <a:ext cx="10892367" cy="4612574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usefull</a:t>
            </a:r>
            <a:r>
              <a:rPr lang="nl-NL" dirty="0"/>
              <a:t> indeed: </a:t>
            </a:r>
          </a:p>
          <a:p>
            <a:r>
              <a:rPr lang="nl-NL" dirty="0"/>
              <a:t>more </a:t>
            </a:r>
            <a:r>
              <a:rPr lang="nl-NL" dirty="0" err="1"/>
              <a:t>inside</a:t>
            </a:r>
            <a:r>
              <a:rPr lang="nl-NL" dirty="0"/>
              <a:t> in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doesn’t</a:t>
            </a:r>
            <a:r>
              <a:rPr lang="nl-NL" dirty="0"/>
              <a:t> in “single agent policy </a:t>
            </a:r>
            <a:r>
              <a:rPr lang="nl-NL" dirty="0" err="1"/>
              <a:t>instruments</a:t>
            </a:r>
            <a:r>
              <a:rPr lang="nl-NL" dirty="0"/>
              <a:t>” (</a:t>
            </a:r>
            <a:r>
              <a:rPr lang="nl-NL" dirty="0" err="1"/>
              <a:t>one</a:t>
            </a:r>
            <a:r>
              <a:rPr lang="nl-NL" dirty="0"/>
              <a:t> actor,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measurable</a:t>
            </a:r>
            <a:r>
              <a:rPr lang="nl-NL" dirty="0"/>
              <a:t> target, financial of </a:t>
            </a:r>
            <a:r>
              <a:rPr lang="nl-NL" dirty="0" err="1"/>
              <a:t>character</a:t>
            </a:r>
            <a:r>
              <a:rPr lang="nl-NL" dirty="0"/>
              <a:t>).</a:t>
            </a:r>
          </a:p>
          <a:p>
            <a:r>
              <a:rPr lang="nl-NL" dirty="0" err="1"/>
              <a:t>Provides</a:t>
            </a:r>
            <a:r>
              <a:rPr lang="nl-NL" dirty="0"/>
              <a:t> hard </a:t>
            </a:r>
            <a:r>
              <a:rPr lang="nl-NL" dirty="0" err="1"/>
              <a:t>evidence</a:t>
            </a:r>
            <a:r>
              <a:rPr lang="nl-NL" dirty="0"/>
              <a:t> on policy impact: </a:t>
            </a:r>
            <a:r>
              <a:rPr lang="nl-NL" dirty="0" err="1"/>
              <a:t>additionality</a:t>
            </a:r>
            <a:r>
              <a:rPr lang="nl-NL" dirty="0"/>
              <a:t>, </a:t>
            </a:r>
            <a:r>
              <a:rPr lang="nl-NL" dirty="0" err="1"/>
              <a:t>effectiveness</a:t>
            </a:r>
            <a:r>
              <a:rPr lang="nl-NL" dirty="0"/>
              <a:t> &amp; “bang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buck</a:t>
            </a:r>
            <a:r>
              <a:rPr lang="nl-NL" dirty="0"/>
              <a:t>”. </a:t>
            </a:r>
            <a:r>
              <a:rPr lang="nl-NL" dirty="0" err="1"/>
              <a:t>Depoliticise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policy </a:t>
            </a:r>
            <a:r>
              <a:rPr lang="nl-NL" dirty="0" err="1"/>
              <a:t>debate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facts</a:t>
            </a:r>
            <a:r>
              <a:rPr lang="nl-NL" dirty="0"/>
              <a:t>. More “bang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buck</a:t>
            </a:r>
            <a:r>
              <a:rPr lang="nl-NL" dirty="0"/>
              <a:t>”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payers</a:t>
            </a:r>
            <a:r>
              <a:rPr lang="nl-NL" dirty="0"/>
              <a:t>’ money.</a:t>
            </a:r>
          </a:p>
          <a:p>
            <a:r>
              <a:rPr lang="nl-NL" dirty="0"/>
              <a:t>It </a:t>
            </a:r>
            <a:r>
              <a:rPr lang="nl-NL" dirty="0" err="1"/>
              <a:t>encouraged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more </a:t>
            </a:r>
            <a:r>
              <a:rPr lang="nl-NL" dirty="0" err="1"/>
              <a:t>work</a:t>
            </a:r>
            <a:r>
              <a:rPr lang="nl-NL" dirty="0"/>
              <a:t> of data-development </a:t>
            </a:r>
            <a:r>
              <a:rPr lang="nl-NL" dirty="0" err="1"/>
              <a:t>and</a:t>
            </a:r>
            <a:r>
              <a:rPr lang="nl-NL" dirty="0"/>
              <a:t> policy monitoring, right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start of new policy </a:t>
            </a:r>
            <a:r>
              <a:rPr lang="nl-NL" dirty="0" err="1"/>
              <a:t>initiatives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But </a:t>
            </a:r>
            <a:r>
              <a:rPr lang="nl-NL" dirty="0" err="1"/>
              <a:t>not</a:t>
            </a:r>
            <a:r>
              <a:rPr lang="nl-NL" dirty="0"/>
              <a:t> in </a:t>
            </a:r>
            <a:r>
              <a:rPr lang="nl-NL" dirty="0" err="1"/>
              <a:t>all</a:t>
            </a:r>
            <a:r>
              <a:rPr lang="nl-NL" dirty="0"/>
              <a:t> cases: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Most modern </a:t>
            </a:r>
            <a:r>
              <a:rPr lang="nl-NL" dirty="0" err="1"/>
              <a:t>policies</a:t>
            </a:r>
            <a:r>
              <a:rPr lang="nl-NL" dirty="0"/>
              <a:t> are more </a:t>
            </a:r>
            <a:r>
              <a:rPr lang="nl-NL" dirty="0" err="1"/>
              <a:t>than</a:t>
            </a:r>
            <a:r>
              <a:rPr lang="nl-NL" dirty="0"/>
              <a:t> “single agent” </a:t>
            </a:r>
            <a:r>
              <a:rPr lang="nl-NL" dirty="0" err="1"/>
              <a:t>instruments</a:t>
            </a:r>
            <a:r>
              <a:rPr lang="nl-NL" dirty="0"/>
              <a:t> (</a:t>
            </a:r>
            <a:r>
              <a:rPr lang="nl-NL" dirty="0" err="1"/>
              <a:t>transformative</a:t>
            </a:r>
            <a:r>
              <a:rPr lang="nl-NL" dirty="0"/>
              <a:t>, </a:t>
            </a:r>
            <a:r>
              <a:rPr lang="nl-NL" dirty="0" err="1"/>
              <a:t>systematic</a:t>
            </a:r>
            <a:r>
              <a:rPr lang="nl-NL" dirty="0"/>
              <a:t>, </a:t>
            </a:r>
            <a:r>
              <a:rPr lang="nl-NL" dirty="0" err="1"/>
              <a:t>multi</a:t>
            </a:r>
            <a:r>
              <a:rPr lang="nl-NL" dirty="0"/>
              <a:t>-actors, complex policy </a:t>
            </a:r>
            <a:r>
              <a:rPr lang="nl-NL" dirty="0" err="1"/>
              <a:t>mixes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interactions</a:t>
            </a:r>
            <a:r>
              <a:rPr lang="nl-NL" dirty="0"/>
              <a:t>): </a:t>
            </a:r>
            <a:r>
              <a:rPr lang="nl-NL" dirty="0" err="1"/>
              <a:t>econometrics</a:t>
            </a:r>
            <a:r>
              <a:rPr lang="nl-NL" dirty="0"/>
              <a:t> </a:t>
            </a:r>
            <a:r>
              <a:rPr lang="nl-NL" dirty="0" err="1"/>
              <a:t>doesn’t</a:t>
            </a:r>
            <a:r>
              <a:rPr lang="nl-NL" dirty="0"/>
              <a:t> help </a:t>
            </a:r>
            <a:r>
              <a:rPr lang="nl-NL" dirty="0" err="1"/>
              <a:t>much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E.g. mission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policy, </a:t>
            </a:r>
            <a:r>
              <a:rPr lang="nl-NL" dirty="0" err="1"/>
              <a:t>industry</a:t>
            </a:r>
            <a:r>
              <a:rPr lang="nl-NL" dirty="0"/>
              <a:t> carbon </a:t>
            </a:r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policies</a:t>
            </a:r>
            <a:r>
              <a:rPr lang="nl-NL" dirty="0"/>
              <a:t>, </a:t>
            </a:r>
            <a:r>
              <a:rPr lang="nl-NL" dirty="0" err="1"/>
              <a:t>digitalisation</a:t>
            </a:r>
            <a:r>
              <a:rPr lang="nl-NL" dirty="0"/>
              <a:t> </a:t>
            </a:r>
            <a:r>
              <a:rPr lang="nl-NL" dirty="0" err="1"/>
              <a:t>policies</a:t>
            </a:r>
            <a:r>
              <a:rPr lang="nl-N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Call </a:t>
            </a:r>
            <a:r>
              <a:rPr lang="nl-NL" dirty="0" err="1"/>
              <a:t>for</a:t>
            </a:r>
            <a:r>
              <a:rPr lang="nl-NL" dirty="0"/>
              <a:t> new </a:t>
            </a:r>
            <a:r>
              <a:rPr lang="nl-NL"/>
              <a:t>methods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and</a:t>
            </a:r>
            <a:r>
              <a:rPr lang="nl-NL" dirty="0"/>
              <a:t> “</a:t>
            </a:r>
            <a:r>
              <a:rPr lang="nl-NL" dirty="0" err="1"/>
              <a:t>theory</a:t>
            </a:r>
            <a:r>
              <a:rPr lang="nl-NL" dirty="0"/>
              <a:t> of change-</a:t>
            </a:r>
            <a:r>
              <a:rPr lang="nl-NL" dirty="0" err="1"/>
              <a:t>methodologies</a:t>
            </a:r>
            <a:r>
              <a:rPr lang="nl-NL" dirty="0"/>
              <a:t>”.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2BBB6C-53EB-4C5D-930F-9227799C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5A8D09-7D9F-4AA4-92A1-B441D727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2492-849A-47E6-B5A3-E61091F72AC0}" type="slidenum">
              <a:rPr lang="en-US" altLang="nl-NL" smtClean="0"/>
              <a:pPr/>
              <a:t>11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6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jdelijke aanduiding voor dianummer 7">
            <a:extLst>
              <a:ext uri="{FF2B5EF4-FFF2-40B4-BE49-F238E27FC236}">
                <a16:creationId xmlns:a16="http://schemas.microsoft.com/office/drawing/2014/main" id="{5DAF721E-2761-4EFD-99FD-5336A48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37931725" indent="-37474525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982223F-0CA3-4363-86A7-4B78A11FE4F2}" type="slidenum">
              <a:rPr lang="en-US" altLang="nl-NL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altLang="nl-NL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E08A389F-C0BF-4202-9C14-504246655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1" y="1233488"/>
            <a:ext cx="11032067" cy="571500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Evaluation: </a:t>
            </a:r>
            <a:r>
              <a:rPr lang="nl-NL" altLang="nl-NL" sz="2400" dirty="0" err="1"/>
              <a:t>complexity</a:t>
            </a:r>
            <a:r>
              <a:rPr lang="nl-NL" altLang="nl-NL" sz="2400" dirty="0"/>
              <a:t>, policy </a:t>
            </a:r>
            <a:r>
              <a:rPr lang="nl-NL" altLang="nl-NL" sz="2400" dirty="0" err="1"/>
              <a:t>interventions</a:t>
            </a:r>
            <a:r>
              <a:rPr lang="nl-NL" altLang="nl-NL" sz="2400" dirty="0"/>
              <a:t> &amp; </a:t>
            </a:r>
            <a:r>
              <a:rPr lang="nl-NL" altLang="nl-NL" sz="2400" dirty="0" err="1"/>
              <a:t>the</a:t>
            </a:r>
            <a:r>
              <a:rPr lang="nl-NL" altLang="nl-NL" sz="2400" dirty="0"/>
              <a:t> </a:t>
            </a:r>
            <a:r>
              <a:rPr lang="nl-NL" altLang="nl-NL" sz="2400" dirty="0" err="1"/>
              <a:t>use</a:t>
            </a:r>
            <a:r>
              <a:rPr lang="nl-NL" altLang="nl-NL" sz="2400" dirty="0"/>
              <a:t> of </a:t>
            </a:r>
            <a:r>
              <a:rPr lang="nl-NL" altLang="nl-NL" sz="2400" dirty="0" err="1"/>
              <a:t>econometrics</a:t>
            </a:r>
            <a:endParaRPr lang="nl-NL" altLang="nl-NL" sz="2400" dirty="0"/>
          </a:p>
        </p:txBody>
      </p:sp>
      <p:graphicFrame>
        <p:nvGraphicFramePr>
          <p:cNvPr id="35846" name="Object 8">
            <a:extLst>
              <a:ext uri="{FF2B5EF4-FFF2-40B4-BE49-F238E27FC236}">
                <a16:creationId xmlns:a16="http://schemas.microsoft.com/office/drawing/2014/main" id="{7A4291B2-0B9F-49F4-AFD3-7F6F23F58CB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53163" y="1798638"/>
          <a:ext cx="3605212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524723" imgH="3800475" progId="MSGraph.Chart.8">
                  <p:embed followColorScheme="full"/>
                </p:oleObj>
              </mc:Choice>
              <mc:Fallback>
                <p:oleObj name="Chart" r:id="rId3" imgW="6524723" imgH="3800475" progId="MSGraph.Chart.8">
                  <p:embed followColorScheme="full"/>
                  <p:pic>
                    <p:nvPicPr>
                      <p:cNvPr id="35846" name="Object 8">
                        <a:extLst>
                          <a:ext uri="{FF2B5EF4-FFF2-40B4-BE49-F238E27FC236}">
                            <a16:creationId xmlns:a16="http://schemas.microsoft.com/office/drawing/2014/main" id="{7A4291B2-0B9F-49F4-AFD3-7F6F23F58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1798638"/>
                        <a:ext cx="3605212" cy="210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34">
            <a:extLst>
              <a:ext uri="{FF2B5EF4-FFF2-40B4-BE49-F238E27FC236}">
                <a16:creationId xmlns:a16="http://schemas.microsoft.com/office/drawing/2014/main" id="{6834A770-1492-4341-A8D3-5DB0A3048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423" y="2137452"/>
            <a:ext cx="8289824" cy="30626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37931725" indent="-37474525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8" name="Line 35">
            <a:extLst>
              <a:ext uri="{FF2B5EF4-FFF2-40B4-BE49-F238E27FC236}">
                <a16:creationId xmlns:a16="http://schemas.microsoft.com/office/drawing/2014/main" id="{7D2732B4-BF8E-494E-8F07-CFC63BB4A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2507927"/>
            <a:ext cx="7505721" cy="236252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35849" name="Text Box 37">
            <a:extLst>
              <a:ext uri="{FF2B5EF4-FFF2-40B4-BE49-F238E27FC236}">
                <a16:creationId xmlns:a16="http://schemas.microsoft.com/office/drawing/2014/main" id="{07210578-9F4F-44C5-8137-B4943CD3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570" y="5576243"/>
            <a:ext cx="9083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37931725" indent="-37474525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incentives &lt;&gt; Business R&amp;D-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&lt;&gt;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R&amp;D &lt;&gt;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/Cluster &lt;&gt; Policy Mix &lt;&gt; System &amp;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Transiton</a:t>
            </a: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5851" name="Line 39">
            <a:extLst>
              <a:ext uri="{FF2B5EF4-FFF2-40B4-BE49-F238E27FC236}">
                <a16:creationId xmlns:a16="http://schemas.microsoft.com/office/drawing/2014/main" id="{29FDA8E1-FEC2-4755-B002-BD51EA5BC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888" y="2531501"/>
            <a:ext cx="0" cy="256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35852" name="Line 40">
            <a:extLst>
              <a:ext uri="{FF2B5EF4-FFF2-40B4-BE49-F238E27FC236}">
                <a16:creationId xmlns:a16="http://schemas.microsoft.com/office/drawing/2014/main" id="{00437BF1-5B04-4D2E-84EF-9C8669471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3218" y="5570530"/>
            <a:ext cx="8547721" cy="3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CDAA888-8249-4316-948D-F719B8B271BA}"/>
              </a:ext>
            </a:extLst>
          </p:cNvPr>
          <p:cNvSpPr txBox="1"/>
          <p:nvPr/>
        </p:nvSpPr>
        <p:spPr>
          <a:xfrm>
            <a:off x="732750" y="2657658"/>
            <a:ext cx="1927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Complexity</a:t>
            </a:r>
            <a:r>
              <a:rPr lang="nl-NL" dirty="0">
                <a:solidFill>
                  <a:schemeClr val="tx2"/>
                </a:solidFill>
              </a:rPr>
              <a:t> (actors, factors &amp; </a:t>
            </a:r>
            <a:r>
              <a:rPr lang="nl-NL" dirty="0" err="1">
                <a:solidFill>
                  <a:schemeClr val="tx2"/>
                </a:solidFill>
              </a:rPr>
              <a:t>dynamics</a:t>
            </a:r>
            <a:r>
              <a:rPr lang="nl-NL" dirty="0">
                <a:solidFill>
                  <a:schemeClr val="tx2"/>
                </a:solidFill>
              </a:rPr>
              <a:t>)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endParaRPr lang="nl-NL" b="1" dirty="0">
              <a:solidFill>
                <a:schemeClr val="tx2"/>
              </a:solidFill>
            </a:endParaRPr>
          </a:p>
          <a:p>
            <a:r>
              <a:rPr lang="nl-NL" dirty="0" err="1">
                <a:solidFill>
                  <a:srgbClr val="00B050"/>
                </a:solidFill>
              </a:rPr>
              <a:t>Usefulness</a:t>
            </a:r>
            <a:r>
              <a:rPr lang="nl-NL" dirty="0">
                <a:solidFill>
                  <a:srgbClr val="00B050"/>
                </a:solidFill>
              </a:rPr>
              <a:t> of </a:t>
            </a:r>
            <a:r>
              <a:rPr lang="nl-NL" dirty="0" err="1">
                <a:solidFill>
                  <a:srgbClr val="00B050"/>
                </a:solidFill>
              </a:rPr>
              <a:t>econometrics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4D7BC828-F25A-4244-8F77-8A317C571DAB}"/>
                  </a:ext>
                </a:extLst>
              </p14:cNvPr>
              <p14:cNvContentPartPr/>
              <p14:nvPr/>
            </p14:nvContentPartPr>
            <p14:xfrm>
              <a:off x="4277209" y="3161544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4D7BC828-F25A-4244-8F77-8A317C571D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8569" y="31525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46419BBA-60BB-493C-A9D9-820C53C01693}"/>
                  </a:ext>
                </a:extLst>
              </p14:cNvPr>
              <p14:cNvContentPartPr/>
              <p14:nvPr/>
            </p14:nvContentPartPr>
            <p14:xfrm>
              <a:off x="4726164" y="3811820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46419BBA-60BB-493C-A9D9-820C53C016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7164" y="38031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225FF30F-5FCB-4BC4-887D-58D04561DA0B}"/>
              </a:ext>
            </a:extLst>
          </p:cNvPr>
          <p:cNvSpPr/>
          <p:nvPr/>
        </p:nvSpPr>
        <p:spPr bwMode="auto">
          <a:xfrm>
            <a:off x="3586348" y="2947395"/>
            <a:ext cx="7505722" cy="2082350"/>
          </a:xfrm>
          <a:custGeom>
            <a:avLst/>
            <a:gdLst>
              <a:gd name="connsiteX0" fmla="*/ 0 w 6068291"/>
              <a:gd name="connsiteY0" fmla="*/ 104563 h 2063992"/>
              <a:gd name="connsiteX1" fmla="*/ 1045029 w 6068291"/>
              <a:gd name="connsiteY1" fmla="*/ 140189 h 2063992"/>
              <a:gd name="connsiteX2" fmla="*/ 2078182 w 6068291"/>
              <a:gd name="connsiteY2" fmla="*/ 1470226 h 2063992"/>
              <a:gd name="connsiteX3" fmla="*/ 6068291 w 6068291"/>
              <a:gd name="connsiteY3" fmla="*/ 2063992 h 20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291" h="2063992">
                <a:moveTo>
                  <a:pt x="0" y="104563"/>
                </a:moveTo>
                <a:cubicBezTo>
                  <a:pt x="349332" y="8570"/>
                  <a:pt x="698665" y="-87422"/>
                  <a:pt x="1045029" y="140189"/>
                </a:cubicBezTo>
                <a:cubicBezTo>
                  <a:pt x="1391393" y="367800"/>
                  <a:pt x="1240972" y="1149592"/>
                  <a:pt x="2078182" y="1470226"/>
                </a:cubicBezTo>
                <a:cubicBezTo>
                  <a:pt x="2915392" y="1790860"/>
                  <a:pt x="5359730" y="1976906"/>
                  <a:pt x="6068291" y="2063992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eneva" pitchFamily="64" charset="-128"/>
            </a:endParaRPr>
          </a:p>
        </p:txBody>
      </p:sp>
      <p:sp>
        <p:nvSpPr>
          <p:cNvPr id="20" name="Line 35">
            <a:extLst>
              <a:ext uri="{FF2B5EF4-FFF2-40B4-BE49-F238E27FC236}">
                <a16:creationId xmlns:a16="http://schemas.microsoft.com/office/drawing/2014/main" id="{14F2A27E-6C7E-4D0C-B210-2AFCF2D94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535" y="3975518"/>
            <a:ext cx="1480703" cy="387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21" name="Line 35">
            <a:extLst>
              <a:ext uri="{FF2B5EF4-FFF2-40B4-BE49-F238E27FC236}">
                <a16:creationId xmlns:a16="http://schemas.microsoft.com/office/drawing/2014/main" id="{FDA9B72D-9E72-4567-AA95-4BDCF21AC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846" y="5029745"/>
            <a:ext cx="1480703" cy="387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AD1B1EE-BD4B-4D48-92A6-8E2E6D107D0E}"/>
              </a:ext>
            </a:extLst>
          </p:cNvPr>
          <p:cNvSpPr txBox="1"/>
          <p:nvPr/>
        </p:nvSpPr>
        <p:spPr>
          <a:xfrm>
            <a:off x="2537468" y="507715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low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BB7646F-EA9A-4902-9390-BACB76132D79}"/>
              </a:ext>
            </a:extLst>
          </p:cNvPr>
          <p:cNvSpPr txBox="1"/>
          <p:nvPr/>
        </p:nvSpPr>
        <p:spPr>
          <a:xfrm>
            <a:off x="2485316" y="220015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high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51C75E-D7D7-4E3E-9C0A-E75261AC3699}"/>
              </a:ext>
            </a:extLst>
          </p:cNvPr>
          <p:cNvSpPr txBox="1"/>
          <p:nvPr/>
        </p:nvSpPr>
        <p:spPr>
          <a:xfrm>
            <a:off x="3108570" y="5200055"/>
            <a:ext cx="266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Type of policy </a:t>
            </a:r>
            <a:r>
              <a:rPr lang="nl-NL" sz="1400" dirty="0" err="1"/>
              <a:t>interventions</a:t>
            </a:r>
            <a:endParaRPr lang="nl-NL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0728A2-FA4D-48CE-81C4-85CAA5BE6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28 April 2017</a:t>
            </a:r>
            <a:endParaRPr lang="en-US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163855-261C-4CAD-BDD4-AFD4E1D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Dutch Ministry of Economic Affairs</a:t>
            </a:r>
            <a:endParaRPr lang="en-US" altLang="nl-NL">
              <a:latin typeface="Arial" pitchFamily="34" charset="0"/>
            </a:endParaRPr>
          </a:p>
        </p:txBody>
      </p:sp>
      <p:sp>
        <p:nvSpPr>
          <p:cNvPr id="7172" name="Tijdelijke aanduiding voor dianummer 5">
            <a:extLst>
              <a:ext uri="{FF2B5EF4-FFF2-40B4-BE49-F238E27FC236}">
                <a16:creationId xmlns:a16="http://schemas.microsoft.com/office/drawing/2014/main" id="{E0012BCF-BD84-4A3D-8012-65202185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099F3243-EABE-4D54-B727-AAADC1317404}" type="slidenum">
              <a:rPr lang="en-US" altLang="nl-NL" sz="1000">
                <a:solidFill>
                  <a:schemeClr val="bg1"/>
                </a:solidFill>
                <a:latin typeface="Verdana" panose="020B0604030504040204" pitchFamily="34" charset="0"/>
              </a:rPr>
              <a:pPr/>
              <a:t>13</a:t>
            </a:fld>
            <a:endParaRPr lang="en-US" altLang="nl-NL" sz="1400">
              <a:solidFill>
                <a:schemeClr val="bg1"/>
              </a:solidFill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FE5B82EF-FE50-4BEB-8DCF-31AD65833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981" y="1233488"/>
            <a:ext cx="11794210" cy="571500"/>
          </a:xfrm>
        </p:spPr>
        <p:txBody>
          <a:bodyPr/>
          <a:lstStyle/>
          <a:p>
            <a:pPr eaLnBrk="1" hangingPunct="1"/>
            <a:r>
              <a:rPr lang="nl-NL" altLang="nl-NL" dirty="0"/>
              <a:t>A new </a:t>
            </a:r>
            <a:r>
              <a:rPr lang="nl-NL" altLang="nl-NL" dirty="0" err="1"/>
              <a:t>evaluation</a:t>
            </a:r>
            <a:r>
              <a:rPr lang="nl-NL" altLang="nl-NL" dirty="0"/>
              <a:t> </a:t>
            </a:r>
            <a:r>
              <a:rPr lang="nl-NL" altLang="nl-NL" dirty="0" err="1"/>
              <a:t>framework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</a:t>
            </a:r>
            <a:r>
              <a:rPr lang="nl-NL" altLang="nl-NL" dirty="0" err="1"/>
              <a:t>systemic</a:t>
            </a:r>
            <a:r>
              <a:rPr lang="nl-NL" altLang="nl-NL" dirty="0"/>
              <a:t> &amp; </a:t>
            </a:r>
            <a:r>
              <a:rPr lang="nl-NL" altLang="nl-NL" dirty="0" err="1"/>
              <a:t>transformative</a:t>
            </a:r>
            <a:r>
              <a:rPr lang="nl-NL" altLang="nl-NL" dirty="0"/>
              <a:t> </a:t>
            </a:r>
            <a:r>
              <a:rPr lang="nl-NL" altLang="nl-NL" dirty="0" err="1"/>
              <a:t>policies</a:t>
            </a:r>
            <a:r>
              <a:rPr lang="nl-NL" altLang="nl-NL" dirty="0"/>
              <a:t>?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B2AB8FE2-D9C9-4E70-BEB3-3BF85585A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endParaRPr lang="en-GB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nl-NL" dirty="0"/>
              <a:t>Internationally, evaluation techniques </a:t>
            </a:r>
            <a:r>
              <a:rPr lang="nl-NL" dirty="0" err="1"/>
              <a:t>still</a:t>
            </a:r>
            <a:r>
              <a:rPr lang="nl-NL" dirty="0"/>
              <a:t> in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infancy</a:t>
            </a:r>
            <a:r>
              <a:rPr lang="nl-NL" dirty="0"/>
              <a:t>. No Gold Standard </a:t>
            </a:r>
            <a:r>
              <a:rPr lang="nl-NL" dirty="0" err="1"/>
              <a:t>available</a:t>
            </a:r>
            <a:r>
              <a:rPr lang="nl-NL" dirty="0"/>
              <a:t>.</a:t>
            </a:r>
            <a:endParaRPr lang="en-GB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 err="1"/>
              <a:t>Therefore</a:t>
            </a:r>
            <a:r>
              <a:rPr lang="nl-NL" altLang="nl-NL" dirty="0"/>
              <a:t>, </a:t>
            </a:r>
            <a:r>
              <a:rPr lang="nl-NL" altLang="nl-NL" dirty="0" err="1"/>
              <a:t>Dialogic</a:t>
            </a:r>
            <a:r>
              <a:rPr lang="nl-NL" altLang="nl-NL" dirty="0"/>
              <a:t> </a:t>
            </a:r>
            <a:r>
              <a:rPr lang="nl-NL" altLang="nl-NL" dirty="0" err="1"/>
              <a:t>i.c.w</a:t>
            </a:r>
            <a:r>
              <a:rPr lang="nl-NL" altLang="nl-NL" dirty="0"/>
              <a:t>. Harvard Kennedy School </a:t>
            </a:r>
            <a:r>
              <a:rPr lang="nl-NL" altLang="nl-NL" dirty="0" err="1"/>
              <a:t>for</a:t>
            </a:r>
            <a:r>
              <a:rPr lang="nl-NL" altLang="nl-NL" dirty="0"/>
              <a:t> Public Policy </a:t>
            </a:r>
            <a:r>
              <a:rPr lang="nl-NL" altLang="nl-NL" dirty="0" err="1"/>
              <a:t>developed</a:t>
            </a:r>
            <a:r>
              <a:rPr lang="nl-NL" altLang="nl-NL" dirty="0"/>
              <a:t> a new </a:t>
            </a:r>
            <a:r>
              <a:rPr lang="nl-NL" altLang="nl-NL" dirty="0" err="1"/>
              <a:t>framework</a:t>
            </a:r>
            <a:endParaRPr lang="nl-NL" altLang="nl-NL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l-NL" altLang="nl-NL" sz="1400" dirty="0"/>
              <a:t>See Janssen (2016): </a:t>
            </a:r>
            <a:r>
              <a:rPr lang="nl-NL" altLang="nl-NL" sz="1400" dirty="0" err="1"/>
              <a:t>What</a:t>
            </a:r>
            <a:r>
              <a:rPr lang="nl-NL" altLang="nl-NL" sz="1400" dirty="0"/>
              <a:t> bangs </a:t>
            </a:r>
            <a:r>
              <a:rPr lang="nl-NL" altLang="nl-NL" sz="1400" dirty="0" err="1"/>
              <a:t>for</a:t>
            </a:r>
            <a:r>
              <a:rPr lang="nl-NL" altLang="nl-NL" sz="1400" dirty="0"/>
              <a:t> </a:t>
            </a:r>
            <a:r>
              <a:rPr lang="nl-NL" altLang="nl-NL" sz="1400" dirty="0" err="1"/>
              <a:t>your</a:t>
            </a:r>
            <a:r>
              <a:rPr lang="nl-NL" altLang="nl-NL" sz="1400" dirty="0"/>
              <a:t> </a:t>
            </a:r>
            <a:r>
              <a:rPr lang="nl-NL" altLang="nl-NL" sz="1400" dirty="0" err="1"/>
              <a:t>bucks</a:t>
            </a:r>
            <a:r>
              <a:rPr lang="nl-NL" altLang="nl-NL" sz="1400" dirty="0"/>
              <a:t>?, CID-paper no 69.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 err="1"/>
              <a:t>Transformative</a:t>
            </a:r>
            <a:r>
              <a:rPr lang="nl-NL" altLang="nl-NL" dirty="0"/>
              <a:t> </a:t>
            </a:r>
            <a:r>
              <a:rPr lang="nl-NL" altLang="nl-NL" dirty="0" err="1"/>
              <a:t>policies</a:t>
            </a:r>
            <a:r>
              <a:rPr lang="nl-NL" altLang="nl-NL" dirty="0"/>
              <a:t> like TSA are </a:t>
            </a:r>
            <a:r>
              <a:rPr lang="nl-NL" altLang="nl-NL" dirty="0" err="1"/>
              <a:t>about</a:t>
            </a:r>
            <a:r>
              <a:rPr lang="nl-NL" altLang="nl-NL" dirty="0"/>
              <a:t> </a:t>
            </a:r>
            <a:r>
              <a:rPr lang="nl-NL" altLang="nl-NL" dirty="0" err="1"/>
              <a:t>adapting</a:t>
            </a:r>
            <a:r>
              <a:rPr lang="nl-NL" altLang="nl-NL" dirty="0"/>
              <a:t> </a:t>
            </a:r>
            <a:r>
              <a:rPr lang="nl-NL" altLang="nl-NL" dirty="0" err="1"/>
              <a:t>socio-economic</a:t>
            </a:r>
            <a:r>
              <a:rPr lang="nl-NL" altLang="nl-NL" dirty="0"/>
              <a:t> systems </a:t>
            </a:r>
            <a:r>
              <a:rPr lang="nl-NL" altLang="nl-NL" dirty="0" err="1"/>
              <a:t>to</a:t>
            </a:r>
            <a:r>
              <a:rPr lang="nl-NL" altLang="nl-NL" dirty="0"/>
              <a:t> open </a:t>
            </a:r>
            <a:r>
              <a:rPr lang="nl-NL" altLang="nl-NL" dirty="0" err="1"/>
              <a:t>opportunities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a set of new </a:t>
            </a:r>
            <a:r>
              <a:rPr lang="nl-NL" altLang="nl-NL" dirty="0" err="1"/>
              <a:t>technologies</a:t>
            </a: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/>
              <a:t>The </a:t>
            </a:r>
            <a:r>
              <a:rPr lang="nl-NL" altLang="nl-NL" dirty="0" err="1"/>
              <a:t>framework</a:t>
            </a:r>
            <a:r>
              <a:rPr lang="nl-NL" altLang="nl-NL" dirty="0"/>
              <a:t> </a:t>
            </a:r>
            <a:r>
              <a:rPr lang="nl-NL" altLang="nl-NL" dirty="0" err="1"/>
              <a:t>assesses</a:t>
            </a:r>
            <a:r>
              <a:rPr lang="nl-NL" altLang="nl-NL" dirty="0"/>
              <a:t> </a:t>
            </a:r>
            <a:r>
              <a:rPr lang="nl-NL" altLang="nl-NL" dirty="0" err="1"/>
              <a:t>how</a:t>
            </a:r>
            <a:r>
              <a:rPr lang="nl-NL" altLang="nl-NL" dirty="0"/>
              <a:t> </a:t>
            </a:r>
            <a:r>
              <a:rPr lang="nl-NL" altLang="nl-NL" dirty="0" err="1"/>
              <a:t>much</a:t>
            </a:r>
            <a:r>
              <a:rPr lang="nl-NL" altLang="nl-NL" dirty="0"/>
              <a:t> policy </a:t>
            </a:r>
            <a:r>
              <a:rPr lang="nl-NL" altLang="nl-NL" dirty="0" err="1"/>
              <a:t>contributed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changes or </a:t>
            </a:r>
            <a:r>
              <a:rPr lang="nl-NL" altLang="nl-NL" dirty="0" err="1"/>
              <a:t>transitions</a:t>
            </a:r>
            <a:r>
              <a:rPr lang="nl-NL" altLang="nl-NL" dirty="0"/>
              <a:t> in these </a:t>
            </a:r>
            <a:r>
              <a:rPr lang="nl-NL" altLang="nl-NL" dirty="0" err="1"/>
              <a:t>technological</a:t>
            </a:r>
            <a:r>
              <a:rPr lang="nl-NL" altLang="nl-NL" dirty="0"/>
              <a:t> </a:t>
            </a:r>
            <a:r>
              <a:rPr lang="nl-NL" altLang="nl-NL" dirty="0" err="1"/>
              <a:t>innovations</a:t>
            </a:r>
            <a:r>
              <a:rPr lang="nl-NL" altLang="nl-NL" dirty="0"/>
              <a:t> systems (TIS)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9888E02-E9D0-4110-9C2A-14CD52ED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915855"/>
            <a:ext cx="7868988" cy="373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A30FD6-612F-4C20-94A3-3892FF64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B7EF6C-1D62-41B1-9F78-9A1B808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2492-849A-47E6-B5A3-E61091F72AC0}" type="slidenum">
              <a:rPr lang="en-US" altLang="nl-NL" smtClean="0"/>
              <a:pPr/>
              <a:t>14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7C7BD9C-5DFE-4CA1-8DED-A5DF1750FB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79026" y="3754318"/>
            <a:ext cx="416913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228528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Highlights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505050"/>
              </a:solidFill>
              <a:effectLst/>
              <a:latin typeface="NexusSeri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•</a:t>
            </a:r>
            <a:r>
              <a:rPr kumimoji="0" lang="nl-NL" altLang="nl-NL" sz="1300" b="0" i="0" u="none" strike="noStrike" cap="none" normalizeH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Transformative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policy is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selective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,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process-oriented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and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multi-instrumental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•</a:t>
            </a:r>
            <a:r>
              <a:rPr kumimoji="0" lang="nl-NL" altLang="nl-NL" sz="1300" b="0" i="0" u="none" strike="noStrike" cap="none" normalizeH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We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develop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a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framework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for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assessing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transformative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policy design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and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impact.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•</a:t>
            </a:r>
            <a:r>
              <a:rPr kumimoji="0" lang="nl-NL" altLang="nl-NL" sz="1300" b="0" i="0" u="none" strike="noStrike" cap="none" normalizeH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We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apply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the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framework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to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evaluate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the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Dutch Topsector approach.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•</a:t>
            </a:r>
            <a:r>
              <a:rPr kumimoji="0" lang="nl-NL" altLang="nl-NL" sz="1300" b="0" i="0" u="none" strike="noStrike" cap="none" normalizeH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The Topsector approach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adheres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to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many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of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the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design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principles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for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transformative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policy.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•</a:t>
            </a:r>
            <a:r>
              <a:rPr kumimoji="0" lang="nl-NL" altLang="nl-NL" sz="1300" b="0" i="0" u="none" strike="noStrike" cap="none" normalizeH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Impact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mostly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consists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of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engaging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private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parties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in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fortifying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existing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knowledge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</a:t>
            </a:r>
            <a:r>
              <a:rPr kumimoji="0" lang="nl-NL" altLang="nl-NL" sz="1300" b="0" i="0" u="none" strike="noStrike" cap="none" normalizeH="0" baseline="0" dirty="0" err="1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networks</a:t>
            </a:r>
            <a:r>
              <a:rPr kumimoji="0" lang="nl-NL" altLang="nl-NL" sz="13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05498-AB54-4698-9D35-9C5965666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9" t="27083" r="4966" b="26526"/>
          <a:stretch/>
        </p:blipFill>
        <p:spPr bwMode="auto">
          <a:xfrm>
            <a:off x="8044070" y="-40004"/>
            <a:ext cx="3904090" cy="37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1777A07-3005-464A-8E82-2F6CC548FAFC}"/>
              </a:ext>
            </a:extLst>
          </p:cNvPr>
          <p:cNvSpPr txBox="1">
            <a:spLocks/>
          </p:cNvSpPr>
          <p:nvPr/>
        </p:nvSpPr>
        <p:spPr bwMode="auto">
          <a:xfrm>
            <a:off x="0" y="907949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Genev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  <a:cs typeface="Genev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Geneva" pitchFamily="64" charset="-128"/>
              </a:defRPr>
            </a:lvl9pPr>
          </a:lstStyle>
          <a:p>
            <a:pPr eaLnBrk="1" hangingPunct="1"/>
            <a:r>
              <a:rPr lang="nl-NL" altLang="nl-NL" kern="0" dirty="0" err="1"/>
              <a:t>Systemic</a:t>
            </a:r>
            <a:r>
              <a:rPr lang="nl-NL" altLang="nl-NL" kern="0" dirty="0"/>
              <a:t> Evaluation Framework: </a:t>
            </a:r>
            <a:r>
              <a:rPr lang="nl-NL" altLang="nl-NL" kern="0" dirty="0" err="1"/>
              <a:t>bird’s</a:t>
            </a:r>
            <a:r>
              <a:rPr lang="nl-NL" altLang="nl-NL" kern="0" dirty="0"/>
              <a:t> </a:t>
            </a:r>
            <a:r>
              <a:rPr lang="nl-NL" altLang="nl-NL" kern="0" dirty="0" err="1"/>
              <a:t>eye</a:t>
            </a:r>
            <a:r>
              <a:rPr lang="nl-NL" altLang="nl-NL" kern="0" dirty="0"/>
              <a:t> view </a:t>
            </a:r>
          </a:p>
        </p:txBody>
      </p:sp>
    </p:spTree>
    <p:extLst>
      <p:ext uri="{BB962C8B-B14F-4D97-AF65-F5344CB8AC3E}">
        <p14:creationId xmlns:p14="http://schemas.microsoft.com/office/powerpoint/2010/main" val="353064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DBB47-032C-4826-9379-12DF83CE8E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28 April 2017</a:t>
            </a:r>
            <a:endParaRPr lang="en-US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9EC13-DB34-4F45-BC97-264C8992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Dutch Ministry of Economic Affairs</a:t>
            </a:r>
            <a:endParaRPr lang="en-US" altLang="nl-NL">
              <a:latin typeface="Arial" pitchFamily="34" charset="0"/>
            </a:endParaRPr>
          </a:p>
        </p:txBody>
      </p:sp>
      <p:sp>
        <p:nvSpPr>
          <p:cNvPr id="10244" name="Tijdelijke aanduiding voor dianummer 5">
            <a:extLst>
              <a:ext uri="{FF2B5EF4-FFF2-40B4-BE49-F238E27FC236}">
                <a16:creationId xmlns:a16="http://schemas.microsoft.com/office/drawing/2014/main" id="{0059E80F-243E-40AE-ACFA-C728790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5FE181C0-FA08-4AF0-B6E0-38E3BB1F35DA}" type="slidenum">
              <a:rPr lang="en-US" altLang="nl-NL" sz="1000">
                <a:solidFill>
                  <a:schemeClr val="bg1"/>
                </a:solidFill>
                <a:latin typeface="Verdana" panose="020B0604030504040204" pitchFamily="34" charset="0"/>
              </a:rPr>
              <a:pPr/>
              <a:t>15</a:t>
            </a:fld>
            <a:endParaRPr lang="en-US" altLang="nl-NL" sz="1400">
              <a:solidFill>
                <a:schemeClr val="bg1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D8F7DBED-124A-4F0A-ABD7-B9AE452FB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It </a:t>
            </a:r>
            <a:r>
              <a:rPr lang="nl-NL" altLang="nl-NL" dirty="0" err="1"/>
              <a:t>delivers</a:t>
            </a:r>
            <a:r>
              <a:rPr lang="nl-NL" altLang="nl-NL" dirty="0"/>
              <a:t> </a:t>
            </a:r>
            <a:r>
              <a:rPr lang="nl-NL" altLang="nl-NL" dirty="0" err="1"/>
              <a:t>another</a:t>
            </a:r>
            <a:r>
              <a:rPr lang="nl-NL" altLang="nl-NL" dirty="0"/>
              <a:t> kind of </a:t>
            </a:r>
            <a:r>
              <a:rPr lang="nl-NL" altLang="nl-NL" dirty="0" err="1"/>
              <a:t>insight</a:t>
            </a:r>
            <a:r>
              <a:rPr lang="nl-NL" altLang="nl-NL" dirty="0"/>
              <a:t> on policy impact 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30E4A805-4A0F-4EB9-B1EA-8BF64BB4D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/>
              <a:t>TSA </a:t>
            </a:r>
            <a:r>
              <a:rPr lang="nl-NL" altLang="nl-NL" dirty="0" err="1"/>
              <a:t>seems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be</a:t>
            </a:r>
            <a:r>
              <a:rPr lang="nl-NL" altLang="nl-NL" dirty="0"/>
              <a:t> </a:t>
            </a:r>
            <a:r>
              <a:rPr lang="nl-NL" altLang="nl-NL" dirty="0" err="1"/>
              <a:t>effective</a:t>
            </a:r>
            <a:r>
              <a:rPr lang="nl-NL" altLang="nl-NL" dirty="0"/>
              <a:t> (i.e. more public private partnership) </a:t>
            </a:r>
            <a:r>
              <a:rPr lang="nl-NL" altLang="nl-NL" dirty="0" err="1"/>
              <a:t>and</a:t>
            </a:r>
            <a:r>
              <a:rPr lang="nl-NL" altLang="nl-NL" dirty="0"/>
              <a:t> </a:t>
            </a:r>
            <a:r>
              <a:rPr lang="nl-NL" altLang="nl-NL" dirty="0" err="1"/>
              <a:t>efficient</a:t>
            </a:r>
            <a:r>
              <a:rPr lang="nl-NL" altLang="nl-NL" dirty="0"/>
              <a:t> (i.e. </a:t>
            </a:r>
            <a:r>
              <a:rPr lang="nl-NL" altLang="nl-NL" dirty="0" err="1"/>
              <a:t>social</a:t>
            </a:r>
            <a:r>
              <a:rPr lang="nl-NL" altLang="nl-NL" dirty="0"/>
              <a:t> benefits &gt; </a:t>
            </a:r>
            <a:r>
              <a:rPr lang="nl-NL" altLang="nl-NL" dirty="0" err="1"/>
              <a:t>social</a:t>
            </a:r>
            <a:r>
              <a:rPr lang="nl-NL" altLang="nl-NL" dirty="0"/>
              <a:t> </a:t>
            </a:r>
            <a:r>
              <a:rPr lang="nl-NL" altLang="nl-NL" dirty="0" err="1"/>
              <a:t>costs</a:t>
            </a:r>
            <a:r>
              <a:rPr lang="nl-NL" altLang="nl-NL" dirty="0"/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/>
              <a:t>TSA </a:t>
            </a:r>
            <a:r>
              <a:rPr lang="nl-NL" altLang="nl-NL" dirty="0" err="1"/>
              <a:t>improved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innovation</a:t>
            </a:r>
            <a:r>
              <a:rPr lang="nl-NL" altLang="nl-NL" dirty="0"/>
              <a:t> system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 err="1"/>
              <a:t>Observations</a:t>
            </a:r>
            <a:r>
              <a:rPr lang="nl-NL" altLang="nl-NL" dirty="0"/>
              <a:t>/dilemma’s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l-NL" altLang="nl-NL" sz="1400" dirty="0" err="1"/>
              <a:t>Structural</a:t>
            </a:r>
            <a:r>
              <a:rPr lang="nl-NL" altLang="nl-NL" sz="1400" dirty="0"/>
              <a:t> changes take time </a:t>
            </a:r>
            <a:r>
              <a:rPr lang="nl-NL" altLang="nl-NL" sz="1400" dirty="0" err="1"/>
              <a:t>to</a:t>
            </a:r>
            <a:r>
              <a:rPr lang="nl-NL" altLang="nl-NL" sz="1400" dirty="0"/>
              <a:t> </a:t>
            </a:r>
            <a:r>
              <a:rPr lang="nl-NL" altLang="nl-NL" sz="1400" dirty="0" err="1"/>
              <a:t>occur</a:t>
            </a: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l-NL" altLang="nl-NL" sz="1400" dirty="0" err="1"/>
              <a:t>Differences</a:t>
            </a:r>
            <a:r>
              <a:rPr lang="nl-NL" altLang="nl-NL" sz="1400" dirty="0"/>
              <a:t> </a:t>
            </a:r>
            <a:r>
              <a:rPr lang="nl-NL" altLang="nl-NL" sz="1400" dirty="0" err="1"/>
              <a:t>between</a:t>
            </a:r>
            <a:r>
              <a:rPr lang="nl-NL" altLang="nl-NL" sz="1400" dirty="0"/>
              <a:t> top sectors </a:t>
            </a:r>
            <a:r>
              <a:rPr lang="nl-NL" altLang="nl-NL" sz="1400" dirty="0" err="1"/>
              <a:t>depending</a:t>
            </a:r>
            <a:r>
              <a:rPr lang="nl-NL" altLang="nl-NL" sz="1400" dirty="0"/>
              <a:t> on state of </a:t>
            </a:r>
            <a:r>
              <a:rPr lang="nl-NL" altLang="nl-NL" sz="1400" dirty="0" err="1"/>
              <a:t>technology</a:t>
            </a:r>
            <a:r>
              <a:rPr lang="nl-NL" altLang="nl-NL" sz="1400" dirty="0"/>
              <a:t> </a:t>
            </a:r>
            <a:r>
              <a:rPr lang="nl-NL" altLang="nl-NL" sz="1400" dirty="0" err="1"/>
              <a:t>and</a:t>
            </a:r>
            <a:r>
              <a:rPr lang="nl-NL" altLang="nl-NL" sz="1400" dirty="0"/>
              <a:t> </a:t>
            </a:r>
            <a:r>
              <a:rPr lang="nl-NL" altLang="nl-NL" sz="1400" dirty="0" err="1"/>
              <a:t>quality</a:t>
            </a:r>
            <a:r>
              <a:rPr lang="nl-NL" altLang="nl-NL" sz="1400" dirty="0"/>
              <a:t> of </a:t>
            </a:r>
            <a:r>
              <a:rPr lang="nl-NL" altLang="nl-NL" sz="1400" dirty="0" err="1"/>
              <a:t>the</a:t>
            </a:r>
            <a:r>
              <a:rPr lang="nl-NL" altLang="nl-NL" sz="1400" dirty="0"/>
              <a:t> </a:t>
            </a:r>
            <a:r>
              <a:rPr lang="nl-NL" altLang="nl-NL" sz="1400" dirty="0" err="1"/>
              <a:t>innovation</a:t>
            </a:r>
            <a:r>
              <a:rPr lang="nl-NL" altLang="nl-NL" sz="1400" dirty="0"/>
              <a:t> system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l-NL" altLang="nl-NL" sz="1400" dirty="0"/>
              <a:t>Bottom up versus top down =&gt; </a:t>
            </a:r>
            <a:r>
              <a:rPr lang="nl-NL" altLang="nl-NL" sz="1400" dirty="0" err="1"/>
              <a:t>role</a:t>
            </a:r>
            <a:r>
              <a:rPr lang="nl-NL" altLang="nl-NL" sz="1400" dirty="0"/>
              <a:t> of </a:t>
            </a:r>
            <a:r>
              <a:rPr lang="nl-NL" altLang="nl-NL" sz="1400" dirty="0" err="1"/>
              <a:t>government</a:t>
            </a:r>
            <a:r>
              <a:rPr lang="nl-NL" altLang="nl-NL" sz="1400" dirty="0"/>
              <a:t> in setting goals?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nl-NL" altLang="nl-NL" dirty="0" err="1"/>
              <a:t>Improvements</a:t>
            </a:r>
            <a:r>
              <a:rPr lang="nl-NL" altLang="nl-NL" dirty="0"/>
              <a:t> in policy design of TSA =&gt; next </a:t>
            </a:r>
            <a:r>
              <a:rPr lang="nl-NL" altLang="nl-NL" dirty="0" err="1"/>
              <a:t>phase</a:t>
            </a:r>
            <a:r>
              <a:rPr lang="nl-NL" altLang="nl-NL" dirty="0"/>
              <a:t> more focus on </a:t>
            </a:r>
            <a:r>
              <a:rPr lang="nl-NL" altLang="nl-NL" dirty="0" err="1"/>
              <a:t>societal</a:t>
            </a:r>
            <a:r>
              <a:rPr lang="nl-NL" altLang="nl-NL" dirty="0"/>
              <a:t> </a:t>
            </a:r>
            <a:r>
              <a:rPr lang="nl-NL" altLang="nl-NL" dirty="0" err="1"/>
              <a:t>challenges</a:t>
            </a:r>
            <a:r>
              <a:rPr lang="nl-NL" altLang="nl-NL" dirty="0"/>
              <a:t> </a:t>
            </a:r>
            <a:r>
              <a:rPr lang="nl-NL" altLang="nl-NL" dirty="0" err="1"/>
              <a:t>and</a:t>
            </a:r>
            <a:r>
              <a:rPr lang="nl-NL" altLang="nl-NL" dirty="0"/>
              <a:t> goals </a:t>
            </a: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sz="14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nl-NL" altLang="nl-NL" sz="1400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nl-NL" alt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1C325-DE85-4778-A306-3DFCA23B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1017588"/>
            <a:ext cx="10892367" cy="571500"/>
          </a:xfrm>
        </p:spPr>
        <p:txBody>
          <a:bodyPr/>
          <a:lstStyle/>
          <a:p>
            <a:r>
              <a:rPr lang="nl-NL" dirty="0" err="1"/>
              <a:t>Wrapping</a:t>
            </a:r>
            <a:r>
              <a:rPr lang="nl-NL" dirty="0"/>
              <a:t> up &amp; </a:t>
            </a:r>
            <a:r>
              <a:rPr lang="nl-NL" dirty="0" err="1"/>
              <a:t>discussion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CF1BB15-1E56-41FC-8613-8B559CABD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466" y="1589088"/>
                <a:ext cx="10892367" cy="43545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Evalu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𝑎𝑡𝑖𝑜𝑛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𝑄𝑢𝑎𝑙𝑖𝑡𝑦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𝑚𝑒𝑡h𝑜𝑑𝑜𝑙𝑜𝑔𝑦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 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 err="1"/>
                  <a:t>Econometrics</a:t>
                </a:r>
                <a:r>
                  <a:rPr lang="nl-NL" dirty="0"/>
                  <a:t> </a:t>
                </a:r>
                <a:r>
                  <a:rPr lang="nl-NL" dirty="0" err="1"/>
                  <a:t>helps</a:t>
                </a:r>
                <a:r>
                  <a:rPr lang="nl-NL" dirty="0"/>
                  <a:t> policy makers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know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causal</a:t>
                </a:r>
                <a:r>
                  <a:rPr lang="nl-NL" dirty="0"/>
                  <a:t> impact </a:t>
                </a:r>
                <a:r>
                  <a:rPr lang="nl-NL" dirty="0" err="1"/>
                  <a:t>for</a:t>
                </a:r>
                <a:r>
                  <a:rPr lang="nl-NL" dirty="0"/>
                  <a:t> “single agent </a:t>
                </a:r>
                <a:r>
                  <a:rPr lang="nl-NL" dirty="0" err="1"/>
                  <a:t>instruments</a:t>
                </a:r>
                <a:r>
                  <a:rPr lang="nl-NL" dirty="0"/>
                  <a:t>”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it</a:t>
                </a:r>
                <a:r>
                  <a:rPr lang="nl-NL" dirty="0"/>
                  <a:t> </a:t>
                </a:r>
                <a:r>
                  <a:rPr lang="nl-NL" dirty="0" err="1"/>
                  <a:t>helps</a:t>
                </a:r>
                <a:r>
                  <a:rPr lang="nl-NL" dirty="0"/>
                  <a:t> </a:t>
                </a:r>
                <a:r>
                  <a:rPr lang="nl-NL" dirty="0" err="1"/>
                  <a:t>increasing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quality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impact of public </a:t>
                </a:r>
                <a:r>
                  <a:rPr lang="nl-NL" dirty="0" err="1"/>
                  <a:t>expenditures</a:t>
                </a:r>
                <a:r>
                  <a:rPr lang="nl-NL" dirty="0"/>
                  <a:t>.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 err="1"/>
                  <a:t>Transformative</a:t>
                </a:r>
                <a:r>
                  <a:rPr lang="nl-NL" dirty="0"/>
                  <a:t> &amp; </a:t>
                </a:r>
                <a:r>
                  <a:rPr lang="nl-NL" dirty="0" err="1"/>
                  <a:t>systemic</a:t>
                </a:r>
                <a:r>
                  <a:rPr lang="nl-NL" dirty="0"/>
                  <a:t> </a:t>
                </a:r>
                <a:r>
                  <a:rPr lang="nl-NL" dirty="0" err="1"/>
                  <a:t>policies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complex policy </a:t>
                </a:r>
                <a:r>
                  <a:rPr lang="nl-NL" dirty="0" err="1"/>
                  <a:t>mixes</a:t>
                </a:r>
                <a:r>
                  <a:rPr lang="nl-NL" dirty="0"/>
                  <a:t> </a:t>
                </a:r>
                <a:r>
                  <a:rPr lang="nl-NL" dirty="0" err="1"/>
                  <a:t>demand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new </a:t>
                </a:r>
                <a:r>
                  <a:rPr lang="nl-NL" dirty="0" err="1"/>
                  <a:t>methodologies</a:t>
                </a:r>
                <a:r>
                  <a:rPr lang="nl-NL" dirty="0"/>
                  <a:t>. Internationally </a:t>
                </a:r>
                <a:r>
                  <a:rPr lang="nl-NL" dirty="0" err="1"/>
                  <a:t>still</a:t>
                </a:r>
                <a:r>
                  <a:rPr lang="nl-NL" dirty="0"/>
                  <a:t> in </a:t>
                </a:r>
                <a:r>
                  <a:rPr lang="nl-NL" dirty="0" err="1"/>
                  <a:t>its</a:t>
                </a:r>
                <a:r>
                  <a:rPr lang="nl-NL" dirty="0"/>
                  <a:t> </a:t>
                </a:r>
                <a:r>
                  <a:rPr lang="nl-NL" dirty="0" err="1"/>
                  <a:t>infancy</a:t>
                </a:r>
                <a:r>
                  <a:rPr lang="nl-NL" dirty="0"/>
                  <a:t>.</a:t>
                </a:r>
              </a:p>
              <a:p>
                <a:endParaRPr lang="nl-NL" dirty="0"/>
              </a:p>
              <a:p>
                <a:r>
                  <a:rPr lang="nl-NL" dirty="0"/>
                  <a:t>In </a:t>
                </a:r>
                <a:r>
                  <a:rPr lang="nl-NL" dirty="0" err="1"/>
                  <a:t>the</a:t>
                </a:r>
                <a:r>
                  <a:rPr lang="nl-NL" dirty="0"/>
                  <a:t> Netherlands: a new “</a:t>
                </a:r>
                <a:r>
                  <a:rPr lang="nl-NL" dirty="0" err="1"/>
                  <a:t>evaluation</a:t>
                </a:r>
                <a:r>
                  <a:rPr lang="nl-NL" dirty="0"/>
                  <a:t> experts </a:t>
                </a:r>
                <a:r>
                  <a:rPr lang="nl-NL" dirty="0" err="1"/>
                  <a:t>committee</a:t>
                </a:r>
                <a:r>
                  <a:rPr lang="nl-NL" dirty="0"/>
                  <a:t>” </a:t>
                </a:r>
                <a:r>
                  <a:rPr lang="nl-NL" dirty="0" err="1"/>
                  <a:t>installed</a:t>
                </a:r>
                <a:r>
                  <a:rPr lang="nl-NL" dirty="0"/>
                  <a:t> </a:t>
                </a:r>
                <a:r>
                  <a:rPr lang="nl-NL" dirty="0" err="1"/>
                  <a:t>developing</a:t>
                </a:r>
                <a:r>
                  <a:rPr lang="nl-NL" dirty="0"/>
                  <a:t> new </a:t>
                </a:r>
                <a:r>
                  <a:rPr lang="nl-NL" dirty="0" err="1"/>
                  <a:t>methodologies</a:t>
                </a:r>
                <a:r>
                  <a:rPr lang="nl-NL" dirty="0"/>
                  <a:t>, next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econometric</a:t>
                </a:r>
                <a:r>
                  <a:rPr lang="nl-NL" dirty="0"/>
                  <a:t> tool box </a:t>
                </a:r>
                <a:r>
                  <a:rPr lang="nl-NL" dirty="0" err="1"/>
                  <a:t>available</a:t>
                </a:r>
                <a:r>
                  <a:rPr lang="nl-NL" dirty="0"/>
                  <a:t>. Will </a:t>
                </a:r>
                <a:r>
                  <a:rPr lang="nl-NL" dirty="0" err="1"/>
                  <a:t>bring</a:t>
                </a:r>
                <a:r>
                  <a:rPr lang="nl-NL" dirty="0"/>
                  <a:t> </a:t>
                </a:r>
                <a:r>
                  <a:rPr lang="nl-NL" dirty="0" err="1"/>
                  <a:t>its</a:t>
                </a:r>
                <a:r>
                  <a:rPr lang="nl-NL" dirty="0"/>
                  <a:t> </a:t>
                </a:r>
                <a:r>
                  <a:rPr lang="nl-NL" dirty="0" err="1"/>
                  <a:t>advice</a:t>
                </a:r>
                <a:r>
                  <a:rPr lang="nl-NL" dirty="0"/>
                  <a:t> in </a:t>
                </a:r>
                <a:r>
                  <a:rPr lang="nl-NL" dirty="0" err="1"/>
                  <a:t>the</a:t>
                </a:r>
                <a:r>
                  <a:rPr lang="nl-NL" dirty="0"/>
                  <a:t> Summer 2021.</a:t>
                </a:r>
              </a:p>
              <a:p>
                <a:endParaRPr lang="nl-NL" dirty="0"/>
              </a:p>
              <a:p>
                <a:r>
                  <a:rPr lang="nl-NL" dirty="0"/>
                  <a:t>“</a:t>
                </a:r>
                <a:r>
                  <a:rPr lang="nl-NL" dirty="0" err="1"/>
                  <a:t>Don’t</a:t>
                </a:r>
                <a:r>
                  <a:rPr lang="nl-NL" dirty="0"/>
                  <a:t> </a:t>
                </a:r>
                <a:r>
                  <a:rPr lang="nl-NL" dirty="0" err="1"/>
                  <a:t>trow</a:t>
                </a:r>
                <a:r>
                  <a:rPr lang="nl-NL" dirty="0"/>
                  <a:t> out </a:t>
                </a:r>
                <a:r>
                  <a:rPr lang="nl-NL" dirty="0" err="1"/>
                  <a:t>the</a:t>
                </a:r>
                <a:r>
                  <a:rPr lang="nl-NL" dirty="0"/>
                  <a:t> baby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bathwater!”: </a:t>
                </a:r>
                <a:r>
                  <a:rPr lang="nl-NL" dirty="0" err="1"/>
                  <a:t>use</a:t>
                </a:r>
                <a:r>
                  <a:rPr lang="nl-NL" dirty="0"/>
                  <a:t> </a:t>
                </a:r>
                <a:r>
                  <a:rPr lang="nl-NL" dirty="0" err="1"/>
                  <a:t>econometrics</a:t>
                </a:r>
                <a:r>
                  <a:rPr lang="nl-NL" dirty="0"/>
                  <a:t> </a:t>
                </a:r>
                <a:r>
                  <a:rPr lang="nl-NL" dirty="0" err="1"/>
                  <a:t>where</a:t>
                </a:r>
                <a:r>
                  <a:rPr lang="nl-NL" dirty="0"/>
                  <a:t> </a:t>
                </a:r>
                <a:r>
                  <a:rPr lang="nl-NL" dirty="0" err="1"/>
                  <a:t>it</a:t>
                </a:r>
                <a:r>
                  <a:rPr lang="nl-NL" dirty="0"/>
                  <a:t>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is </a:t>
                </a:r>
                <a:r>
                  <a:rPr lang="nl-NL" dirty="0" err="1"/>
                  <a:t>usefull</a:t>
                </a:r>
                <a:r>
                  <a:rPr lang="nl-NL" dirty="0"/>
                  <a:t>, but </a:t>
                </a:r>
                <a:r>
                  <a:rPr lang="nl-NL" dirty="0" err="1"/>
                  <a:t>develop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adopt</a:t>
                </a:r>
                <a:r>
                  <a:rPr lang="nl-NL" dirty="0"/>
                  <a:t> at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same</a:t>
                </a:r>
                <a:r>
                  <a:rPr lang="nl-NL" dirty="0"/>
                  <a:t> time new </a:t>
                </a:r>
                <a:r>
                  <a:rPr lang="nl-NL" dirty="0" err="1"/>
                  <a:t>methodologies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transformative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systemic</a:t>
                </a:r>
                <a:r>
                  <a:rPr lang="nl-NL" dirty="0"/>
                  <a:t> policy </a:t>
                </a:r>
                <a:r>
                  <a:rPr lang="nl-NL" dirty="0" err="1"/>
                  <a:t>mixes</a:t>
                </a:r>
                <a:r>
                  <a:rPr lang="nl-NL" dirty="0"/>
                  <a:t>. Combine </a:t>
                </a:r>
                <a:r>
                  <a:rPr lang="nl-NL" dirty="0" err="1"/>
                  <a:t>quantitative</a:t>
                </a:r>
                <a:r>
                  <a:rPr lang="nl-NL" dirty="0"/>
                  <a:t> &amp; </a:t>
                </a:r>
                <a:r>
                  <a:rPr lang="nl-NL" dirty="0" err="1"/>
                  <a:t>qualitative</a:t>
                </a:r>
                <a:r>
                  <a:rPr lang="nl-NL" dirty="0"/>
                  <a:t> </a:t>
                </a:r>
                <a:r>
                  <a:rPr lang="nl-NL" dirty="0" err="1"/>
                  <a:t>methodologies</a:t>
                </a:r>
                <a:r>
                  <a:rPr lang="nl-NL" dirty="0"/>
                  <a:t>.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CF1BB15-1E56-41FC-8613-8B559CABD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66" y="1589088"/>
                <a:ext cx="10892367" cy="4354512"/>
              </a:xfrm>
              <a:blipFill>
                <a:blip r:embed="rId2"/>
                <a:stretch>
                  <a:fillRect l="-392" t="-140" b="-89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201821-AA95-4404-AE72-E84C0BEE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383A45-74F7-4B05-B09E-64283FB5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2492-849A-47E6-B5A3-E61091F72AC0}" type="slidenum">
              <a:rPr lang="en-US" altLang="nl-NL" smtClean="0"/>
              <a:pPr/>
              <a:t>16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1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A4541C-A6E5-44B1-94F2-9E9A77F65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9" y="1052513"/>
            <a:ext cx="8169275" cy="571500"/>
          </a:xfrm>
        </p:spPr>
        <p:txBody>
          <a:bodyPr/>
          <a:lstStyle/>
          <a:p>
            <a:pPr eaLnBrk="1" hangingPunct="1"/>
            <a:r>
              <a:rPr lang="nl-NL" altLang="nl-NL" b="1" dirty="0" err="1">
                <a:solidFill>
                  <a:schemeClr val="accent1">
                    <a:lumMod val="50000"/>
                  </a:schemeClr>
                </a:solidFill>
              </a:rPr>
              <a:t>Our</a:t>
            </a:r>
            <a:r>
              <a:rPr lang="nl-NL" altLang="nl-NL" b="1" dirty="0">
                <a:solidFill>
                  <a:schemeClr val="accent1">
                    <a:lumMod val="50000"/>
                  </a:schemeClr>
                </a:solidFill>
              </a:rPr>
              <a:t> Policy Impact Assessment </a:t>
            </a:r>
            <a:r>
              <a:rPr lang="nl-NL" altLang="nl-NL" b="1" dirty="0" err="1">
                <a:solidFill>
                  <a:schemeClr val="accent1">
                    <a:lumMod val="50000"/>
                  </a:schemeClr>
                </a:solidFill>
              </a:rPr>
              <a:t>Strategy</a:t>
            </a:r>
            <a:endParaRPr lang="nl-NL" altLang="nl-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6A5D020-5FE6-4A19-8E02-1F9A2108F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557339"/>
            <a:ext cx="8169275" cy="4725987"/>
          </a:xfrm>
        </p:spPr>
        <p:txBody>
          <a:bodyPr/>
          <a:lstStyle/>
          <a:p>
            <a:pPr>
              <a:spcBef>
                <a:spcPts val="200"/>
              </a:spcBef>
            </a:pPr>
            <a:endParaRPr lang="nl-NL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nl-NL" dirty="0"/>
              <a:t>Developing a consistent Policy Intervention Theory.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nl-NL" dirty="0"/>
              <a:t>Monitoring key performance indicators (macro, policy areas, sectors, institutions &amp; interventions).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nl-NL" dirty="0"/>
              <a:t>Evaluating policy instruments  using state of the art (econometric) methodologies and data : ex post, ex ante and small scale policy experimentation, counterfactual &amp; control groups, natural experiments using econometrics.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nl-NL" dirty="0"/>
              <a:t>Investing in creating high quality (linked) micro-data sets and methodologies that can reveal causality.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nl-NL" dirty="0"/>
          </a:p>
        </p:txBody>
      </p:sp>
      <p:sp>
        <p:nvSpPr>
          <p:cNvPr id="9220" name="Tijdelijke aanduiding voor dianummer 2">
            <a:extLst>
              <a:ext uri="{FF2B5EF4-FFF2-40B4-BE49-F238E27FC236}">
                <a16:creationId xmlns:a16="http://schemas.microsoft.com/office/drawing/2014/main" id="{8AF2CA5A-7CD1-43DC-AAE7-9D2758B6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7B3DA91-A4BE-44AD-B6E7-ACB0D6E9B233}" type="slidenum">
              <a:rPr lang="en-US" altLang="nl-N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altLang="nl-NL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ijdelijke aanduiding voor voettekst 2">
            <a:extLst>
              <a:ext uri="{FF2B5EF4-FFF2-40B4-BE49-F238E27FC236}">
                <a16:creationId xmlns:a16="http://schemas.microsoft.com/office/drawing/2014/main" id="{ACD48077-416B-475A-AB49-54547B92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1000">
                <a:solidFill>
                  <a:srgbClr val="FFFFFF"/>
                </a:solidFill>
              </a:rPr>
              <a:t>In Praise of Heroic Policy Making: how? (2)</a:t>
            </a:r>
            <a:endParaRPr lang="en-US" altLang="nl-NL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jdelijke aanduiding voor dianummer 2">
            <a:extLst>
              <a:ext uri="{FF2B5EF4-FFF2-40B4-BE49-F238E27FC236}">
                <a16:creationId xmlns:a16="http://schemas.microsoft.com/office/drawing/2014/main" id="{C703CAA9-1435-4A04-9BC9-7A4E7155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fld id="{7AF75830-B4AE-461D-872D-535D569D1990}" type="slidenum">
              <a:rPr kumimoji="0" lang="en-US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Genev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" panose="02020603050405020304" pitchFamily="18" charset="0"/>
                <a:buNone/>
                <a:tabLst/>
                <a:defRPr/>
              </a:pPr>
              <a:t>3</a:t>
            </a:fld>
            <a:endParaRPr kumimoji="0" lang="en-US" alt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Genev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5D0B9A-95AA-489F-B142-6931CEAA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548" y="1085828"/>
            <a:ext cx="8487202" cy="571500"/>
          </a:xfrm>
        </p:spPr>
        <p:txBody>
          <a:bodyPr/>
          <a:lstStyle/>
          <a:p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Around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policy </a:t>
            </a:r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circle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: data &amp; </a:t>
            </a:r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analytics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4F625D2-B15C-45FA-B32A-9ABC82A8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582" y="2073275"/>
            <a:ext cx="5938837" cy="38274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kstvak 8">
            <a:extLst>
              <a:ext uri="{FF2B5EF4-FFF2-40B4-BE49-F238E27FC236}">
                <a16:creationId xmlns:a16="http://schemas.microsoft.com/office/drawing/2014/main" id="{11DD9A5F-9259-44F6-A691-B4451CA9E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668" y="3279775"/>
            <a:ext cx="46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17BC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CBS</a:t>
            </a:r>
            <a:endParaRPr kumimoji="0" lang="en-GB" altLang="nl-NL" sz="1200" b="0" i="0" u="none" strike="noStrike" kern="1200" cap="none" spc="0" normalizeH="0" baseline="0" noProof="0">
              <a:ln>
                <a:noFill/>
              </a:ln>
              <a:solidFill>
                <a:srgbClr val="017BC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Tekstvak 9">
            <a:extLst>
              <a:ext uri="{FF2B5EF4-FFF2-40B4-BE49-F238E27FC236}">
                <a16:creationId xmlns:a16="http://schemas.microsoft.com/office/drawing/2014/main" id="{2A8BCB4C-FC82-4252-A478-3F4E79A9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56" y="3295650"/>
            <a:ext cx="463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17BC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RvO</a:t>
            </a:r>
            <a:endParaRPr kumimoji="0" lang="en-GB" altLang="nl-NL" sz="1200" b="0" i="0" u="none" strike="noStrike" kern="1200" cap="none" spc="0" normalizeH="0" baseline="0" noProof="0">
              <a:ln>
                <a:noFill/>
              </a:ln>
              <a:solidFill>
                <a:srgbClr val="017BC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Tekstvak 10">
            <a:extLst>
              <a:ext uri="{FF2B5EF4-FFF2-40B4-BE49-F238E27FC236}">
                <a16:creationId xmlns:a16="http://schemas.microsoft.com/office/drawing/2014/main" id="{CC8491DD-58C3-4218-9B07-BECD83C02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93" y="4046538"/>
            <a:ext cx="442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17BC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BAT</a:t>
            </a:r>
            <a:endParaRPr kumimoji="0" lang="en-GB" altLang="nl-NL" sz="1200" b="0" i="0" u="none" strike="noStrike" kern="1200" cap="none" spc="0" normalizeH="0" baseline="0" noProof="0">
              <a:ln>
                <a:noFill/>
              </a:ln>
              <a:solidFill>
                <a:srgbClr val="017BC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D2B097-FE69-4660-B416-31DA9020020E}"/>
              </a:ext>
            </a:extLst>
          </p:cNvPr>
          <p:cNvSpPr txBox="1"/>
          <p:nvPr/>
        </p:nvSpPr>
        <p:spPr>
          <a:xfrm>
            <a:off x="5166423" y="2294152"/>
            <a:ext cx="227825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policy </a:t>
            </a:r>
            <a:r>
              <a:rPr lang="nl-NL" dirty="0" err="1">
                <a:solidFill>
                  <a:schemeClr val="bg1"/>
                </a:solidFill>
              </a:rPr>
              <a:t>preparation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ADE87A-D728-4A82-B7FA-F86F39F3E7A9}"/>
              </a:ext>
            </a:extLst>
          </p:cNvPr>
          <p:cNvSpPr txBox="1"/>
          <p:nvPr/>
        </p:nvSpPr>
        <p:spPr>
          <a:xfrm>
            <a:off x="7124112" y="3825185"/>
            <a:ext cx="20177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policy design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06DE255-9607-4D9C-8317-5F43D6DA220F}"/>
              </a:ext>
            </a:extLst>
          </p:cNvPr>
          <p:cNvSpPr txBox="1"/>
          <p:nvPr/>
        </p:nvSpPr>
        <p:spPr>
          <a:xfrm>
            <a:off x="4924538" y="5299003"/>
            <a:ext cx="27620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policy </a:t>
            </a:r>
            <a:r>
              <a:rPr lang="nl-NL" dirty="0" err="1">
                <a:solidFill>
                  <a:schemeClr val="bg1"/>
                </a:solidFill>
              </a:rPr>
              <a:t>implementation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07AEDF-35BA-4A4A-B181-7033E356B3B4}"/>
              </a:ext>
            </a:extLst>
          </p:cNvPr>
          <p:cNvSpPr txBox="1"/>
          <p:nvPr/>
        </p:nvSpPr>
        <p:spPr>
          <a:xfrm>
            <a:off x="3050177" y="3809152"/>
            <a:ext cx="227825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policy </a:t>
            </a:r>
            <a:r>
              <a:rPr lang="nl-NL" dirty="0" err="1">
                <a:solidFill>
                  <a:schemeClr val="bg1"/>
                </a:solidFill>
              </a:rPr>
              <a:t>evaluation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ekstvak 28">
            <a:extLst>
              <a:ext uri="{FF2B5EF4-FFF2-40B4-BE49-F238E27FC236}">
                <a16:creationId xmlns:a16="http://schemas.microsoft.com/office/drawing/2014/main" id="{CD867A19-4CC5-43BD-9CDF-0F06E078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169" y="1765498"/>
            <a:ext cx="2741904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400" dirty="0">
                <a:solidFill>
                  <a:srgbClr val="FFFFFF"/>
                </a:solidFill>
              </a:rPr>
              <a:t>Policy </a:t>
            </a:r>
            <a:r>
              <a:rPr lang="nl-NL" altLang="nl-NL" sz="1400" dirty="0" err="1">
                <a:solidFill>
                  <a:srgbClr val="FFFFFF"/>
                </a:solidFill>
              </a:rPr>
              <a:t>statistics</a:t>
            </a:r>
            <a:r>
              <a:rPr lang="nl-NL" altLang="nl-NL" sz="1400" dirty="0">
                <a:solidFill>
                  <a:srgbClr val="FFFFFF"/>
                </a:solidFill>
              </a:rPr>
              <a:t> &amp; indicators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kstvak 36">
            <a:extLst>
              <a:ext uri="{FF2B5EF4-FFF2-40B4-BE49-F238E27FC236}">
                <a16:creationId xmlns:a16="http://schemas.microsoft.com/office/drawing/2014/main" id="{A2A2CA84-3F7B-4BF7-856A-F5082D82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2646363"/>
            <a:ext cx="1527854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Data-analyses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Tekstvak 35">
            <a:extLst>
              <a:ext uri="{FF2B5EF4-FFF2-40B4-BE49-F238E27FC236}">
                <a16:creationId xmlns:a16="http://schemas.microsoft.com/office/drawing/2014/main" id="{5E43C6F8-D244-4FAE-9103-B368E9BB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7" y="3070984"/>
            <a:ext cx="2089033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Exante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evaluation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&amp;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Social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experiments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Tekstvak 34">
            <a:extLst>
              <a:ext uri="{FF2B5EF4-FFF2-40B4-BE49-F238E27FC236}">
                <a16:creationId xmlns:a16="http://schemas.microsoft.com/office/drawing/2014/main" id="{DCAD5D47-7569-45D7-9E1D-7DCDA7307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827" y="4502294"/>
            <a:ext cx="2779031" cy="73866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400" dirty="0" err="1">
                <a:solidFill>
                  <a:srgbClr val="FFFFFF"/>
                </a:solidFill>
              </a:rPr>
              <a:t>Key</a:t>
            </a:r>
            <a:r>
              <a:rPr lang="nl-NL" altLang="nl-NL" sz="1400" dirty="0">
                <a:solidFill>
                  <a:srgbClr val="FFFFFF"/>
                </a:solidFill>
              </a:rPr>
              <a:t> Performance Indicators,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400" dirty="0">
                <a:solidFill>
                  <a:srgbClr val="FFFFFF"/>
                </a:solidFill>
              </a:rPr>
              <a:t>Zero point </a:t>
            </a:r>
            <a:r>
              <a:rPr lang="nl-NL" altLang="nl-NL" sz="1400" dirty="0" err="1">
                <a:solidFill>
                  <a:srgbClr val="FFFFFF"/>
                </a:solidFill>
              </a:rPr>
              <a:t>measurement</a:t>
            </a:r>
            <a:r>
              <a:rPr lang="nl-NL" altLang="nl-NL" sz="1400" dirty="0">
                <a:solidFill>
                  <a:srgbClr val="FFFFFF"/>
                </a:solidFill>
              </a:rPr>
              <a:t> 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400" dirty="0">
                <a:solidFill>
                  <a:srgbClr val="FFFFFF"/>
                </a:solidFill>
              </a:rPr>
              <a:t>Data-development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Tekstvak 39">
            <a:extLst>
              <a:ext uri="{FF2B5EF4-FFF2-40B4-BE49-F238E27FC236}">
                <a16:creationId xmlns:a16="http://schemas.microsoft.com/office/drawing/2014/main" id="{4BC947B6-C096-4A07-B2E4-3A000ED88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514" y="5776505"/>
            <a:ext cx="3935693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400" dirty="0">
                <a:solidFill>
                  <a:srgbClr val="FFFFFF"/>
                </a:solidFill>
              </a:rPr>
              <a:t>M</a:t>
            </a: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onitoring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&amp; policy </a:t>
            </a: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progress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assessment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Tekstvak 38">
            <a:extLst>
              <a:ext uri="{FF2B5EF4-FFF2-40B4-BE49-F238E27FC236}">
                <a16:creationId xmlns:a16="http://schemas.microsoft.com/office/drawing/2014/main" id="{9A002413-928A-46E4-B429-642B281FF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851" y="4714031"/>
            <a:ext cx="1871663" cy="3079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data-assessments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ekstvak 37">
            <a:extLst>
              <a:ext uri="{FF2B5EF4-FFF2-40B4-BE49-F238E27FC236}">
                <a16:creationId xmlns:a16="http://schemas.microsoft.com/office/drawing/2014/main" id="{43EEAE22-F033-497F-9950-46D2354D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462" y="2795193"/>
            <a:ext cx="2065052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Expost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evaluatie 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natural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NL" alt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experiments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n-GB" altLang="nl-NL" sz="1400" b="0" i="0" u="none" strike="noStrike" kern="1200" cap="none" spc="0" normalizeH="0" baseline="0" noProof="0" dirty="0">
              <a:ln>
                <a:noFill/>
              </a:ln>
              <a:solidFill>
                <a:srgbClr val="00689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9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38C76484-D5B8-4F9C-92B7-95CBD0F06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1" y="1052513"/>
            <a:ext cx="8169275" cy="571500"/>
          </a:xfrm>
        </p:spPr>
        <p:txBody>
          <a:bodyPr/>
          <a:lstStyle/>
          <a:p>
            <a:pPr eaLnBrk="1" hangingPunct="1"/>
            <a:r>
              <a:rPr lang="nl-NL" altLang="nl-NL"/>
              <a:t>How do we do it?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FD85775-9143-4557-9AB3-CA317D1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6766" y="1624013"/>
            <a:ext cx="5901306" cy="217503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200"/>
              </a:spcBef>
              <a:buFont typeface="Times" pitchFamily="64" charset="0"/>
              <a:buChar char="•"/>
              <a:defRPr/>
            </a:pPr>
            <a:endParaRPr lang="nl-NL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nl-NL" dirty="0"/>
              <a:t>1</a:t>
            </a:r>
            <a:r>
              <a:rPr lang="en-US" altLang="nl-NL" baseline="30000" dirty="0"/>
              <a:t>st</a:t>
            </a:r>
            <a:r>
              <a:rPr lang="en-GB" altLang="nl-NL" dirty="0"/>
              <a:t> best: social experiments using randomised control trails and difference-in-means estimates (ex ante evaluation), including “nudging”</a:t>
            </a:r>
            <a:endParaRPr lang="nl-NL" altLang="nl-NL" dirty="0"/>
          </a:p>
          <a:p>
            <a:pPr marL="0" indent="0">
              <a:spcBef>
                <a:spcPct val="0"/>
              </a:spcBef>
              <a:buNone/>
              <a:defRPr/>
            </a:pPr>
            <a:endParaRPr lang="nl-NL" altLang="nl-NL" dirty="0"/>
          </a:p>
          <a:p>
            <a:pPr marL="0" indent="0">
              <a:spcBef>
                <a:spcPct val="0"/>
              </a:spcBef>
              <a:buNone/>
              <a:defRPr/>
            </a:pPr>
            <a:endParaRPr lang="nl-NL" altLang="nl-NL" dirty="0"/>
          </a:p>
          <a:p>
            <a:pPr marL="0" indent="0">
              <a:spcBef>
                <a:spcPct val="0"/>
              </a:spcBef>
              <a:buNone/>
              <a:defRPr/>
            </a:pPr>
            <a:endParaRPr lang="nl-NL" altLang="nl-NL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nl-NL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nl-NL" dirty="0"/>
          </a:p>
        </p:txBody>
      </p:sp>
      <p:sp>
        <p:nvSpPr>
          <p:cNvPr id="10244" name="Tijdelijke aanduiding voor dianummer 2">
            <a:extLst>
              <a:ext uri="{FF2B5EF4-FFF2-40B4-BE49-F238E27FC236}">
                <a16:creationId xmlns:a16="http://schemas.microsoft.com/office/drawing/2014/main" id="{C703CAA9-1435-4A04-9BC9-7A4E7155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AF75830-B4AE-461D-872D-535D569D1990}" type="slidenum">
              <a:rPr lang="en-US" altLang="nl-N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altLang="nl-NL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ijdelijke aanduiding voor voettekst 2">
            <a:extLst>
              <a:ext uri="{FF2B5EF4-FFF2-40B4-BE49-F238E27FC236}">
                <a16:creationId xmlns:a16="http://schemas.microsoft.com/office/drawing/2014/main" id="{08B9088B-F2E4-4FD7-AE9B-47F125DE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4789" y="6408739"/>
            <a:ext cx="3705950" cy="317499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6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1400" i="1" dirty="0"/>
              <a:t>Evaluation Quality = methodology * data</a:t>
            </a:r>
            <a:r>
              <a:rPr lang="en-US" altLang="nl-NL" sz="1400" i="1" baseline="30000" dirty="0"/>
              <a:t>2</a:t>
            </a:r>
            <a:endParaRPr lang="en-US" altLang="nl-NL" sz="1400" i="1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000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D4CE8D-1412-4A76-A017-F053BD48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261" y="0"/>
            <a:ext cx="5434739" cy="30570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85A4BF-52E6-44CB-9F9F-BBE0F92F31AD}"/>
              </a:ext>
            </a:extLst>
          </p:cNvPr>
          <p:cNvSpPr txBox="1"/>
          <p:nvPr/>
        </p:nvSpPr>
        <p:spPr>
          <a:xfrm>
            <a:off x="396016" y="3120577"/>
            <a:ext cx="11795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nl-NL" dirty="0"/>
              <a:t>2</a:t>
            </a:r>
            <a:r>
              <a:rPr lang="en-US" altLang="nl-NL" baseline="30000" dirty="0"/>
              <a:t>nd</a:t>
            </a:r>
            <a:r>
              <a:rPr lang="en-US" altLang="nl-NL" dirty="0"/>
              <a:t> best: natural experiments using econometrics on (linked) micro-data (ex post evaluation):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nl-NL" dirty="0"/>
              <a:t>    “regression discontinuity”, “difference-in-difference”, “propensity score matching”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nl-NL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Geneva"/>
              </a:rPr>
              <a:t>3</a:t>
            </a:r>
            <a:r>
              <a:rPr lang="en-US" altLang="nl-NL" kern="0" baseline="30000" dirty="0" err="1">
                <a:solidFill>
                  <a:srgbClr val="000000"/>
                </a:solidFill>
                <a:latin typeface="Verdana"/>
                <a:ea typeface="Geneva"/>
              </a:rPr>
              <a:t>th</a:t>
            </a: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Geneva"/>
              </a:rPr>
              <a:t> best: advanced econometrics (no control group)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kumimoji="0" lang="en-US" alt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Geneva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Geneva"/>
              </a:rPr>
              <a:t>4</a:t>
            </a:r>
            <a:r>
              <a:rPr lang="en-US" altLang="nl-NL" kern="0" baseline="30000" dirty="0" err="1">
                <a:solidFill>
                  <a:srgbClr val="000000"/>
                </a:solidFill>
                <a:latin typeface="Verdana"/>
                <a:ea typeface="Geneva"/>
              </a:rPr>
              <a:t>th</a:t>
            </a: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Geneva"/>
              </a:rPr>
              <a:t> best: descriptive statistics and perceptions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kern="0" dirty="0">
              <a:solidFill>
                <a:srgbClr val="000000"/>
              </a:solidFill>
              <a:latin typeface="Verdana"/>
              <a:ea typeface="Geneva"/>
            </a:endParaRPr>
          </a:p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000000"/>
                </a:solidFill>
                <a:latin typeface="Verdana"/>
                <a:ea typeface="Geneva"/>
              </a:rPr>
              <a:t>In all cases: combining quantitative and qualitative methodologies and data</a:t>
            </a:r>
          </a:p>
          <a:p>
            <a:pPr>
              <a:spcBef>
                <a:spcPct val="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  <a:ea typeface="Geneva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nl-NL" sz="1800" i="1" dirty="0"/>
              <a:t>Evaluation Quality = methodology * data</a:t>
            </a:r>
            <a:r>
              <a:rPr lang="en-US" altLang="nl-NL" sz="1800" i="1" baseline="30000" dirty="0"/>
              <a:t>2</a:t>
            </a:r>
            <a:endParaRPr lang="en-US" altLang="nl-NL" sz="1800" i="1" dirty="0"/>
          </a:p>
          <a:p>
            <a:pPr>
              <a:spcBef>
                <a:spcPct val="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  <a:ea typeface="Geneva"/>
            </a:endParaRPr>
          </a:p>
          <a:p>
            <a:pPr>
              <a:spcBef>
                <a:spcPct val="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  <a:ea typeface="Geneva"/>
            </a:endParaRPr>
          </a:p>
          <a:p>
            <a:pPr>
              <a:spcBef>
                <a:spcPct val="0"/>
              </a:spcBef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57C2-8BB7-4A2E-B20C-C7878290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RTD-</a:t>
            </a:r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delivers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94156-F18C-46A9-892D-CAF00D56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2008188"/>
            <a:ext cx="10892367" cy="3616324"/>
          </a:xfrm>
        </p:spPr>
        <p:txBody>
          <a:bodyPr/>
          <a:lstStyle/>
          <a:p>
            <a:r>
              <a:rPr lang="nl-NL" dirty="0"/>
              <a:t>RCT: short &amp; long term impact </a:t>
            </a:r>
            <a:r>
              <a:rPr lang="nl-NL" dirty="0" err="1"/>
              <a:t>innovation</a:t>
            </a:r>
            <a:r>
              <a:rPr lang="nl-NL" dirty="0"/>
              <a:t> vouchers </a:t>
            </a:r>
            <a:r>
              <a:rPr lang="nl-NL" dirty="0" err="1"/>
              <a:t>scheme</a:t>
            </a:r>
            <a:endParaRPr lang="nl-NL" dirty="0"/>
          </a:p>
          <a:p>
            <a:endParaRPr lang="nl-NL" dirty="0"/>
          </a:p>
          <a:p>
            <a:r>
              <a:rPr lang="nl-NL" dirty="0"/>
              <a:t>Natural </a:t>
            </a:r>
            <a:r>
              <a:rPr lang="nl-NL" dirty="0" err="1"/>
              <a:t>experiments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Innovation</a:t>
            </a:r>
            <a:r>
              <a:rPr lang="nl-NL" dirty="0"/>
              <a:t> Credit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Innovation</a:t>
            </a:r>
            <a:r>
              <a:rPr lang="nl-NL" dirty="0"/>
              <a:t> Box (</a:t>
            </a:r>
            <a:r>
              <a:rPr lang="nl-NL" dirty="0" err="1"/>
              <a:t>profit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credit)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Applied</a:t>
            </a:r>
            <a:r>
              <a:rPr lang="nl-NL" dirty="0"/>
              <a:t> Research </a:t>
            </a:r>
            <a:r>
              <a:rPr lang="nl-NL" dirty="0" err="1"/>
              <a:t>Organisations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Eurostars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- Technology Foundations</a:t>
            </a:r>
          </a:p>
          <a:p>
            <a:pPr marL="0" indent="0">
              <a:buNone/>
            </a:pPr>
            <a:r>
              <a:rPr lang="nl-NL" dirty="0"/>
              <a:t>	- SBIR</a:t>
            </a:r>
          </a:p>
          <a:p>
            <a:pPr marL="0" indent="0">
              <a:buNone/>
            </a:pPr>
            <a:r>
              <a:rPr lang="nl-NL" dirty="0"/>
              <a:t>	- WBSO (</a:t>
            </a:r>
            <a:r>
              <a:rPr lang="nl-NL" dirty="0" err="1"/>
              <a:t>labour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credits</a:t>
            </a:r>
            <a:r>
              <a:rPr lang="nl-NL" dirty="0"/>
              <a:t>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87585C-5BAD-4A2E-BC45-79AD7295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AABBB5-1F78-4A1E-AB55-E458BB29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2492-849A-47E6-B5A3-E61091F72AC0}" type="slidenum">
              <a:rPr lang="en-US" altLang="nl-NL" smtClean="0"/>
              <a:pPr/>
              <a:t>5</a:t>
            </a:fld>
            <a:endParaRPr lang="en-US" altLang="nl-NL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1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9576C-693B-4058-AB3B-1F2EB85D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Randomised</a:t>
            </a:r>
            <a:r>
              <a:rPr lang="nl-NL" dirty="0"/>
              <a:t> </a:t>
            </a:r>
            <a:r>
              <a:rPr lang="nl-NL" dirty="0" err="1"/>
              <a:t>Controlled</a:t>
            </a:r>
            <a:r>
              <a:rPr lang="nl-NL" dirty="0"/>
              <a:t> Trials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1120C-1CA8-4900-B2E5-A3C74910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FF2AD9-FC1F-4D22-A972-C679206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0234-22E1-4380-B34F-06DC7201EF47}" type="slidenum">
              <a:rPr lang="en-US" altLang="nl-NL" smtClean="0"/>
              <a:pPr/>
              <a:t>6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974B8C-E2DE-4DB2-AAD3-76D139305C18}"/>
              </a:ext>
            </a:extLst>
          </p:cNvPr>
          <p:cNvSpPr txBox="1">
            <a:spLocks noChangeArrowheads="1"/>
          </p:cNvSpPr>
          <p:nvPr/>
        </p:nvSpPr>
        <p:spPr>
          <a:xfrm>
            <a:off x="1890713" y="1798638"/>
            <a:ext cx="8382000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4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46579A-2FFD-4AF7-893C-A906E41F729E}"/>
              </a:ext>
            </a:extLst>
          </p:cNvPr>
          <p:cNvSpPr txBox="1">
            <a:spLocks noChangeArrowheads="1"/>
          </p:cNvSpPr>
          <p:nvPr/>
        </p:nvSpPr>
        <p:spPr>
          <a:xfrm>
            <a:off x="548473" y="1867818"/>
            <a:ext cx="11173879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nl-NL" altLang="nl-NL" sz="1500" kern="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6B3C74A-99C0-4085-ABD3-B1CCECEA9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88457"/>
              </p:ext>
            </p:extLst>
          </p:nvPr>
        </p:nvGraphicFramePr>
        <p:xfrm>
          <a:off x="548473" y="1873237"/>
          <a:ext cx="10892368" cy="389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092">
                  <a:extLst>
                    <a:ext uri="{9D8B030D-6E8A-4147-A177-3AD203B41FA5}">
                      <a16:colId xmlns:a16="http://schemas.microsoft.com/office/drawing/2014/main" val="3144565938"/>
                    </a:ext>
                  </a:extLst>
                </a:gridCol>
                <a:gridCol w="2852144">
                  <a:extLst>
                    <a:ext uri="{9D8B030D-6E8A-4147-A177-3AD203B41FA5}">
                      <a16:colId xmlns:a16="http://schemas.microsoft.com/office/drawing/2014/main" val="1798260720"/>
                    </a:ext>
                  </a:extLst>
                </a:gridCol>
                <a:gridCol w="2594040">
                  <a:extLst>
                    <a:ext uri="{9D8B030D-6E8A-4147-A177-3AD203B41FA5}">
                      <a16:colId xmlns:a16="http://schemas.microsoft.com/office/drawing/2014/main" val="104461095"/>
                    </a:ext>
                  </a:extLst>
                </a:gridCol>
                <a:gridCol w="2723092">
                  <a:extLst>
                    <a:ext uri="{9D8B030D-6E8A-4147-A177-3AD203B41FA5}">
                      <a16:colId xmlns:a16="http://schemas.microsoft.com/office/drawing/2014/main" val="1363998073"/>
                    </a:ext>
                  </a:extLst>
                </a:gridCol>
              </a:tblGrid>
              <a:tr h="293406">
                <a:tc>
                  <a:txBody>
                    <a:bodyPr/>
                    <a:lstStyle/>
                    <a:p>
                      <a:r>
                        <a:rPr lang="nl-NL" sz="1200" dirty="0" err="1"/>
                        <a:t>Scheme</a:t>
                      </a:r>
                      <a:r>
                        <a:rPr lang="nl-NL" sz="1200" dirty="0"/>
                        <a:t> / </a:t>
                      </a:r>
                      <a:r>
                        <a:rPr lang="nl-NL" sz="1200" dirty="0" err="1"/>
                        <a:t>estimation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period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Aim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Methodology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Results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32421"/>
                  </a:ext>
                </a:extLst>
              </a:tr>
              <a:tr h="1591625">
                <a:tc>
                  <a:txBody>
                    <a:bodyPr/>
                    <a:lstStyle/>
                    <a:p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vouchers, 2004-2005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vouchers, 2002-2017</a:t>
                      </a:r>
                    </a:p>
                    <a:p>
                      <a:endParaRPr lang="nl-NL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SME Innovation Stimulation Scheme </a:t>
                      </a:r>
                      <a:r>
                        <a:rPr lang="en-US" sz="1000" dirty="0" err="1"/>
                        <a:t>Topsectors</a:t>
                      </a:r>
                      <a:r>
                        <a:rPr lang="en-US" sz="1000" dirty="0"/>
                        <a:t> (MIT), consisting of various </a:t>
                      </a:r>
                      <a:r>
                        <a:rPr lang="en-US" sz="1000" dirty="0" err="1"/>
                        <a:t>subschemes</a:t>
                      </a:r>
                      <a:r>
                        <a:rPr lang="en-US" sz="1000" dirty="0"/>
                        <a:t>; 2012-2015</a:t>
                      </a:r>
                      <a:endParaRPr lang="nl-NL" sz="1000" dirty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More </a:t>
                      </a:r>
                      <a:r>
                        <a:rPr lang="nl-NL" sz="1000" dirty="0" err="1"/>
                        <a:t>utilisation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SMEs</a:t>
                      </a:r>
                      <a:r>
                        <a:rPr lang="nl-NL" sz="1000" dirty="0"/>
                        <a:t> of research </a:t>
                      </a:r>
                      <a:r>
                        <a:rPr lang="nl-NL" sz="1000" dirty="0" err="1"/>
                        <a:t>performed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public </a:t>
                      </a:r>
                      <a:r>
                        <a:rPr lang="nl-NL" sz="1000" dirty="0" err="1"/>
                        <a:t>knowledge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institutes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More </a:t>
                      </a:r>
                      <a:r>
                        <a:rPr lang="nl-NL" sz="1000" dirty="0" err="1"/>
                        <a:t>utilisation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SMEs</a:t>
                      </a:r>
                      <a:r>
                        <a:rPr lang="nl-NL" sz="1000" dirty="0"/>
                        <a:t> of research </a:t>
                      </a:r>
                      <a:r>
                        <a:rPr lang="nl-NL" sz="1000" dirty="0" err="1"/>
                        <a:t>performed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public </a:t>
                      </a:r>
                      <a:r>
                        <a:rPr lang="nl-NL" sz="1000" dirty="0" err="1"/>
                        <a:t>knowledge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institutes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research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SMEs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particularly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context of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top sector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</a:t>
                      </a:r>
                      <a:r>
                        <a:rPr lang="nl-NL" sz="1000" dirty="0"/>
                        <a:t>: analysis of survey </a:t>
                      </a:r>
                      <a:r>
                        <a:rPr lang="nl-NL" sz="1000" dirty="0" err="1"/>
                        <a:t>results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basis of a </a:t>
                      </a:r>
                      <a:r>
                        <a:rPr lang="nl-NL" sz="1000" dirty="0" err="1"/>
                        <a:t>linear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probability</a:t>
                      </a:r>
                      <a:r>
                        <a:rPr lang="nl-NL" sz="1000" dirty="0"/>
                        <a:t> model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</a:t>
                      </a:r>
                      <a:r>
                        <a:rPr lang="nl-NL" sz="1000" dirty="0"/>
                        <a:t>: non-</a:t>
                      </a:r>
                      <a:r>
                        <a:rPr lang="nl-NL" sz="1000" dirty="0" err="1"/>
                        <a:t>selected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applicants</a:t>
                      </a:r>
                      <a:r>
                        <a:rPr lang="nl-NL" sz="1000" dirty="0"/>
                        <a:t> in a </a:t>
                      </a:r>
                      <a:r>
                        <a:rPr lang="nl-NL" sz="1000" dirty="0" err="1"/>
                        <a:t>lottery</a:t>
                      </a:r>
                      <a:r>
                        <a:rPr lang="nl-NL" sz="1000" dirty="0"/>
                        <a:t> procedure in 2004 (first </a:t>
                      </a:r>
                      <a:r>
                        <a:rPr lang="nl-NL" sz="1000" dirty="0" err="1"/>
                        <a:t>round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allocation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vouchers)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</a:t>
                      </a:r>
                      <a:r>
                        <a:rPr lang="nl-NL" sz="1000" dirty="0"/>
                        <a:t>: panel analysis (</a:t>
                      </a:r>
                      <a:r>
                        <a:rPr lang="nl-NL" sz="1000" dirty="0" err="1"/>
                        <a:t>fixed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included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robustness</a:t>
                      </a:r>
                      <a:r>
                        <a:rPr lang="nl-NL" sz="1000" dirty="0"/>
                        <a:t> analysis)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</a:t>
                      </a:r>
                      <a:r>
                        <a:rPr lang="nl-NL" sz="1000" dirty="0"/>
                        <a:t>: non-</a:t>
                      </a:r>
                      <a:r>
                        <a:rPr lang="nl-NL" sz="1000" dirty="0" err="1"/>
                        <a:t>selected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applicants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lottery</a:t>
                      </a:r>
                      <a:r>
                        <a:rPr lang="nl-NL" sz="1000" dirty="0"/>
                        <a:t> procedures </a:t>
                      </a:r>
                      <a:r>
                        <a:rPr lang="nl-NL" sz="1000" dirty="0" err="1"/>
                        <a:t>during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years</a:t>
                      </a:r>
                      <a:r>
                        <a:rPr lang="nl-NL" sz="1000" dirty="0"/>
                        <a:t> 2004-2005</a:t>
                      </a:r>
                    </a:p>
                    <a:p>
                      <a:pPr marL="0" indent="0"/>
                      <a:endParaRPr lang="nl-NL" sz="1000" dirty="0"/>
                    </a:p>
                    <a:p>
                      <a:pPr marL="0" indent="0"/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fixed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panel analysis, </a:t>
                      </a:r>
                      <a:r>
                        <a:rPr lang="nl-NL" sz="1000" dirty="0" err="1"/>
                        <a:t>reflecting</a:t>
                      </a:r>
                      <a:r>
                        <a:rPr lang="nl-NL" sz="1000" dirty="0"/>
                        <a:t> a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-in-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 approach</a:t>
                      </a:r>
                    </a:p>
                    <a:p>
                      <a:pPr marL="108000" indent="-108000"/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</a:t>
                      </a:r>
                      <a:r>
                        <a:rPr lang="nl-NL" sz="1000" dirty="0"/>
                        <a:t>: non-</a:t>
                      </a:r>
                      <a:r>
                        <a:rPr lang="nl-NL" sz="1000" dirty="0" err="1"/>
                        <a:t>selected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applicants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lottery</a:t>
                      </a:r>
                      <a:r>
                        <a:rPr lang="nl-NL" sz="1000" dirty="0"/>
                        <a:t> procedures </a:t>
                      </a:r>
                      <a:r>
                        <a:rPr lang="nl-NL" sz="1000" dirty="0" err="1"/>
                        <a:t>during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years</a:t>
                      </a:r>
                      <a:r>
                        <a:rPr lang="nl-NL" sz="1000" dirty="0"/>
                        <a:t> 2013-2015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Positive effect on projects assigned to public knowledge institute. [Out of every ten vouchers, eight were used for a project that would not have been assigned to a knowledge institute, one was used for a project that would have been assigned anyhow, and one voucher was not used.]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short, medium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long tem on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survival </a:t>
                      </a:r>
                      <a:r>
                        <a:rPr lang="nl-NL" sz="1000" dirty="0" err="1"/>
                        <a:t>probability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long term </a:t>
                      </a:r>
                      <a:r>
                        <a:rPr lang="nl-NL" sz="1000" dirty="0" err="1"/>
                        <a:t>also</a:t>
                      </a:r>
                      <a:r>
                        <a:rPr lang="nl-NL" sz="1000" dirty="0"/>
                        <a:t> a </a:t>
                      </a: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effect on business R&amp;D.</a:t>
                      </a:r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/>
                        <a:t>No effect found on </a:t>
                      </a:r>
                      <a:r>
                        <a:rPr lang="nl-NL" sz="1000" dirty="0" err="1"/>
                        <a:t>labour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productivity</a:t>
                      </a:r>
                      <a:r>
                        <a:rPr lang="nl-NL" sz="1000" dirty="0"/>
                        <a:t>.</a:t>
                      </a:r>
                    </a:p>
                    <a:p>
                      <a:pPr marL="0" indent="0"/>
                      <a:endParaRPr lang="nl-NL" sz="1000" dirty="0"/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R&amp;D.</a:t>
                      </a:r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performance </a:t>
                      </a:r>
                      <a:r>
                        <a:rPr lang="nl-NL" sz="1000" dirty="0" err="1"/>
                        <a:t>not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estimated</a:t>
                      </a:r>
                      <a:r>
                        <a:rPr lang="nl-NL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8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1C14ED-16CF-436C-AC3A-DEBDFFB7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D8C8-CC96-418B-9F02-674C515EC07F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pic>
        <p:nvPicPr>
          <p:cNvPr id="7" name="Afbeelding 6" descr="Afbeelding met tekst, schermafbeelding, elektronica&#10;&#10;Automatisch gegenereerde beschrijving">
            <a:extLst>
              <a:ext uri="{FF2B5EF4-FFF2-40B4-BE49-F238E27FC236}">
                <a16:creationId xmlns:a16="http://schemas.microsoft.com/office/drawing/2014/main" id="{F5E992AE-7557-47EF-A6FF-40BFAABF4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38" y="-1104255"/>
            <a:ext cx="4169294" cy="9066509"/>
          </a:xfrm>
          <a:prstGeom prst="rect">
            <a:avLst/>
          </a:prstGeom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4147223-3B81-41E5-9BAD-CA4C3D5AD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67102"/>
              </p:ext>
            </p:extLst>
          </p:nvPr>
        </p:nvGraphicFramePr>
        <p:xfrm>
          <a:off x="0" y="957055"/>
          <a:ext cx="8043620" cy="540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BAF603E0-C0D9-42F7-9D22-D1D302D0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7" y="1651833"/>
            <a:ext cx="2986007" cy="16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9576C-693B-4058-AB3B-1F2EB85D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1082486"/>
            <a:ext cx="10892367" cy="571500"/>
          </a:xfrm>
        </p:spPr>
        <p:txBody>
          <a:bodyPr/>
          <a:lstStyle/>
          <a:p>
            <a:r>
              <a:rPr lang="nl-NL" dirty="0"/>
              <a:t>Natural </a:t>
            </a:r>
            <a:r>
              <a:rPr lang="nl-NL" dirty="0" err="1"/>
              <a:t>experiments</a:t>
            </a:r>
            <a:r>
              <a:rPr lang="nl-NL" dirty="0"/>
              <a:t> (I)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1120C-1CA8-4900-B2E5-A3C74910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FF2AD9-FC1F-4D22-A972-C679206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0234-22E1-4380-B34F-06DC7201EF47}" type="slidenum">
              <a:rPr lang="en-US" altLang="nl-NL" smtClean="0"/>
              <a:pPr/>
              <a:t>8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974B8C-E2DE-4DB2-AAD3-76D139305C18}"/>
              </a:ext>
            </a:extLst>
          </p:cNvPr>
          <p:cNvSpPr txBox="1">
            <a:spLocks noChangeArrowheads="1"/>
          </p:cNvSpPr>
          <p:nvPr/>
        </p:nvSpPr>
        <p:spPr>
          <a:xfrm>
            <a:off x="1890713" y="1798638"/>
            <a:ext cx="8382000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4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46579A-2FFD-4AF7-893C-A906E41F729E}"/>
              </a:ext>
            </a:extLst>
          </p:cNvPr>
          <p:cNvSpPr txBox="1">
            <a:spLocks noChangeArrowheads="1"/>
          </p:cNvSpPr>
          <p:nvPr/>
        </p:nvSpPr>
        <p:spPr>
          <a:xfrm>
            <a:off x="548473" y="1867818"/>
            <a:ext cx="11173879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500" kern="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6B3C74A-99C0-4085-ABD3-B1CCECEA981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0535863"/>
              </p:ext>
            </p:extLst>
          </p:nvPr>
        </p:nvGraphicFramePr>
        <p:xfrm>
          <a:off x="548472" y="1619403"/>
          <a:ext cx="11173880" cy="468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470">
                  <a:extLst>
                    <a:ext uri="{9D8B030D-6E8A-4147-A177-3AD203B41FA5}">
                      <a16:colId xmlns:a16="http://schemas.microsoft.com/office/drawing/2014/main" val="3144565938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798260720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3370569555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363998073"/>
                    </a:ext>
                  </a:extLst>
                </a:gridCol>
              </a:tblGrid>
              <a:tr h="327222">
                <a:tc>
                  <a:txBody>
                    <a:bodyPr/>
                    <a:lstStyle/>
                    <a:p>
                      <a:r>
                        <a:rPr lang="nl-NL" sz="1200" dirty="0" err="1"/>
                        <a:t>Scheme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and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estimation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period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Aim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Methodology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Results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32421"/>
                  </a:ext>
                </a:extLst>
              </a:tr>
              <a:tr h="4206525">
                <a:tc>
                  <a:txBody>
                    <a:bodyPr/>
                    <a:lstStyle/>
                    <a:p>
                      <a:r>
                        <a:rPr lang="nl-NL" sz="1000" u="sng" dirty="0" err="1"/>
                        <a:t>Experimental</a:t>
                      </a:r>
                      <a:r>
                        <a:rPr lang="nl-NL" sz="1000" u="sng" dirty="0"/>
                        <a:t> design: </a:t>
                      </a:r>
                      <a:r>
                        <a:rPr lang="nl-NL" sz="1000" u="sng" dirty="0" err="1"/>
                        <a:t>whether</a:t>
                      </a:r>
                      <a:r>
                        <a:rPr lang="nl-NL" sz="1000" u="sng" dirty="0"/>
                        <a:t> or </a:t>
                      </a:r>
                      <a:r>
                        <a:rPr lang="nl-NL" sz="1000" u="sng" dirty="0" err="1"/>
                        <a:t>not</a:t>
                      </a:r>
                      <a:r>
                        <a:rPr lang="nl-NL" sz="1000" u="sng" dirty="0"/>
                        <a:t> a </a:t>
                      </a:r>
                      <a:r>
                        <a:rPr lang="nl-NL" sz="1000" u="sng" dirty="0" err="1"/>
                        <a:t>grant</a:t>
                      </a:r>
                      <a:r>
                        <a:rPr lang="nl-NL" sz="1000" u="sng" dirty="0"/>
                        <a:t>/credit has been </a:t>
                      </a:r>
                      <a:r>
                        <a:rPr lang="nl-NL" sz="1000" u="sng" dirty="0" err="1"/>
                        <a:t>obtained</a:t>
                      </a:r>
                      <a:endParaRPr lang="nl-NL" sz="1000" u="sng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credit, 2006-2016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Dutch </a:t>
                      </a:r>
                      <a:r>
                        <a:rPr lang="nl-NL" sz="1000" dirty="0" err="1"/>
                        <a:t>participation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Eurostars</a:t>
                      </a:r>
                      <a:r>
                        <a:rPr lang="nl-NL" sz="1000" dirty="0"/>
                        <a:t>, 2008-2019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box, 2008-2013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high-risk development </a:t>
                      </a:r>
                      <a:r>
                        <a:rPr lang="nl-NL" sz="1000" dirty="0" err="1"/>
                        <a:t>projects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aimed</a:t>
                      </a:r>
                      <a:r>
                        <a:rPr lang="nl-NL" sz="1000" dirty="0"/>
                        <a:t> at new </a:t>
                      </a:r>
                      <a:r>
                        <a:rPr lang="nl-NL" sz="1000" dirty="0" err="1"/>
                        <a:t>products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processes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R&amp;D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particularly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SMEs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business R&amp;D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a </a:t>
                      </a:r>
                      <a:r>
                        <a:rPr lang="nl-NL" sz="1000" dirty="0" err="1"/>
                        <a:t>better</a:t>
                      </a:r>
                      <a:r>
                        <a:rPr lang="nl-NL" sz="1000" dirty="0"/>
                        <a:t> investment </a:t>
                      </a:r>
                      <a:r>
                        <a:rPr lang="nl-NL" sz="1000" dirty="0" err="1"/>
                        <a:t>climate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for</a:t>
                      </a:r>
                      <a:r>
                        <a:rPr lang="nl-NL" sz="1000" dirty="0"/>
                        <a:t> R&amp;D </a:t>
                      </a:r>
                      <a:r>
                        <a:rPr lang="nl-NL" sz="1000" dirty="0" err="1"/>
                        <a:t>related</a:t>
                      </a:r>
                      <a:r>
                        <a:rPr lang="nl-NL" sz="1000" dirty="0"/>
                        <a:t> business </a:t>
                      </a:r>
                      <a:r>
                        <a:rPr lang="nl-NL" sz="1000" dirty="0" err="1"/>
                        <a:t>activity</a:t>
                      </a:r>
                      <a:r>
                        <a:rPr lang="nl-NL" sz="1000" dirty="0"/>
                        <a:t> 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en-US" sz="1000" dirty="0"/>
                    </a:p>
                    <a:p>
                      <a:pPr marL="108000" indent="-108000"/>
                      <a:r>
                        <a:rPr lang="en-US" sz="1000" dirty="0"/>
                        <a:t>- Estimation method: fixed effects panel analysis, reflecting a difference-in-difference approach.</a:t>
                      </a:r>
                    </a:p>
                    <a:p>
                      <a:pPr marL="108000" indent="-108000"/>
                      <a:r>
                        <a:rPr lang="en-US" sz="1000" dirty="0"/>
                        <a:t>- Control groups: 1) rejected applicants and 2) as non-applicants a selection of WBSO users with on average similar characteristics as the treatment group of approved applicants</a:t>
                      </a:r>
                    </a:p>
                    <a:p>
                      <a:pPr marL="0" indent="0"/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methods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-in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regression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discontinity</a:t>
                      </a:r>
                      <a:r>
                        <a:rPr lang="nl-NL" sz="1000" dirty="0"/>
                        <a:t> design (</a:t>
                      </a:r>
                      <a:r>
                        <a:rPr lang="nl-NL" sz="1000" b="0" dirty="0"/>
                        <a:t>in </a:t>
                      </a:r>
                      <a:r>
                        <a:rPr lang="nl-NL" sz="1000" b="0" dirty="0" err="1"/>
                        <a:t>the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latter</a:t>
                      </a:r>
                      <a:r>
                        <a:rPr lang="nl-NL" sz="1000" b="0" dirty="0"/>
                        <a:t> case: project review score as control </a:t>
                      </a:r>
                      <a:r>
                        <a:rPr lang="nl-NL" sz="1000" b="0" dirty="0" err="1"/>
                        <a:t>variable</a:t>
                      </a:r>
                      <a:r>
                        <a:rPr lang="nl-NL" sz="1000" b="0" dirty="0"/>
                        <a:t>)</a:t>
                      </a:r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: 1) </a:t>
                      </a:r>
                      <a:r>
                        <a:rPr lang="nl-NL" sz="1000" dirty="0" err="1"/>
                        <a:t>rejected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applicants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2) </a:t>
                      </a:r>
                      <a:r>
                        <a:rPr lang="nl-NL" sz="1000" dirty="0" err="1"/>
                        <a:t>selection</a:t>
                      </a:r>
                      <a:r>
                        <a:rPr lang="nl-NL" sz="1000" dirty="0"/>
                        <a:t> of WBSO users </a:t>
                      </a:r>
                      <a:r>
                        <a:rPr lang="nl-NL" sz="1000" dirty="0" err="1"/>
                        <a:t>based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propensity</a:t>
                      </a:r>
                      <a:r>
                        <a:rPr lang="nl-NL" sz="1000" dirty="0"/>
                        <a:t> score matching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method:difference-in-difference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, as </a:t>
                      </a:r>
                      <a:r>
                        <a:rPr lang="nl-NL" sz="1000" dirty="0" err="1"/>
                        <a:t>related</a:t>
                      </a:r>
                      <a:r>
                        <a:rPr lang="nl-NL" sz="1000" dirty="0"/>
                        <a:t> approach, first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</a:t>
                      </a:r>
                      <a:r>
                        <a:rPr lang="nl-NL" sz="1000" dirty="0"/>
                        <a:t>: WBSO users </a:t>
                      </a:r>
                      <a:r>
                        <a:rPr lang="nl-NL" sz="1000" dirty="0" err="1"/>
                        <a:t>that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did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not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use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box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R&amp;D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business performance (</a:t>
                      </a:r>
                      <a:r>
                        <a:rPr lang="nl-NL" sz="1000" dirty="0" err="1"/>
                        <a:t>particularly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survival </a:t>
                      </a:r>
                      <a:r>
                        <a:rPr lang="nl-NL" sz="1000" dirty="0" err="1"/>
                        <a:t>probability</a:t>
                      </a:r>
                      <a:r>
                        <a:rPr lang="nl-NL" sz="1000" dirty="0"/>
                        <a:t>; mixed </a:t>
                      </a:r>
                      <a:r>
                        <a:rPr lang="nl-NL" sz="1000" dirty="0" err="1"/>
                        <a:t>results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for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turnover)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effect on business R&amp;D</a:t>
                      </a:r>
                    </a:p>
                    <a:p>
                      <a:pPr marL="108000" indent="-108000"/>
                      <a:r>
                        <a:rPr lang="nl-NL" sz="1000" dirty="0"/>
                        <a:t>- No effect found on business performance (turnover,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labour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productivity</a:t>
                      </a:r>
                      <a:r>
                        <a:rPr lang="nl-NL" sz="1000" dirty="0"/>
                        <a:t>)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effect on business R&amp;D (BFTB: 0.54).</a:t>
                      </a:r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/>
                        <a:t>No significant effect on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perfomance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measured</a:t>
                      </a:r>
                      <a:r>
                        <a:rPr lang="nl-NL" sz="1000" dirty="0"/>
                        <a:t> as turnover share of new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improved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products</a:t>
                      </a:r>
                      <a:r>
                        <a:rPr lang="nl-NL" sz="1000" dirty="0"/>
                        <a:t>.</a:t>
                      </a:r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further</a:t>
                      </a:r>
                      <a:r>
                        <a:rPr lang="nl-NL" sz="1000" dirty="0"/>
                        <a:t> business performance (e.g. turnover,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) </a:t>
                      </a:r>
                      <a:r>
                        <a:rPr lang="nl-NL" sz="1000" dirty="0" err="1"/>
                        <a:t>not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estimated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9576C-693B-4058-AB3B-1F2EB85D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Natural </a:t>
            </a:r>
            <a:r>
              <a:rPr lang="nl-NL" dirty="0" err="1"/>
              <a:t>experiments</a:t>
            </a:r>
            <a:r>
              <a:rPr lang="nl-NL" dirty="0"/>
              <a:t> (II)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1120C-1CA8-4900-B2E5-A3C74910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nl-NL"/>
              <a:t>In Praise of Heroic Policy Making:</a:t>
            </a:r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FF2AD9-FC1F-4D22-A972-C679206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0234-22E1-4380-B34F-06DC7201EF47}" type="slidenum">
              <a:rPr lang="en-US" altLang="nl-NL" smtClean="0"/>
              <a:pPr/>
              <a:t>9</a:t>
            </a:fld>
            <a:endParaRPr lang="en-US" altLang="nl-NL" sz="140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974B8C-E2DE-4DB2-AAD3-76D139305C18}"/>
              </a:ext>
            </a:extLst>
          </p:cNvPr>
          <p:cNvSpPr txBox="1">
            <a:spLocks noChangeArrowheads="1"/>
          </p:cNvSpPr>
          <p:nvPr/>
        </p:nvSpPr>
        <p:spPr>
          <a:xfrm>
            <a:off x="1890713" y="1798638"/>
            <a:ext cx="8382000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4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46579A-2FFD-4AF7-893C-A906E41F729E}"/>
              </a:ext>
            </a:extLst>
          </p:cNvPr>
          <p:cNvSpPr txBox="1">
            <a:spLocks noChangeArrowheads="1"/>
          </p:cNvSpPr>
          <p:nvPr/>
        </p:nvSpPr>
        <p:spPr>
          <a:xfrm>
            <a:off x="548473" y="1867818"/>
            <a:ext cx="11173879" cy="4354512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1pPr>
            <a:lvl2pPr marL="3873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57308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758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9429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14001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8573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145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771775" indent="-182563" algn="l" rtl="0" fontAlgn="base">
              <a:spcBef>
                <a:spcPct val="20000"/>
              </a:spcBef>
              <a:spcAft>
                <a:spcPct val="0"/>
              </a:spcAft>
              <a:buFont typeface="Times" pitchFamily="6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500" kern="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6B3C74A-99C0-4085-ABD3-B1CCECEA981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28470490"/>
              </p:ext>
            </p:extLst>
          </p:nvPr>
        </p:nvGraphicFramePr>
        <p:xfrm>
          <a:off x="548472" y="1778794"/>
          <a:ext cx="1117388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470">
                  <a:extLst>
                    <a:ext uri="{9D8B030D-6E8A-4147-A177-3AD203B41FA5}">
                      <a16:colId xmlns:a16="http://schemas.microsoft.com/office/drawing/2014/main" val="3144565938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798260720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3370569555"/>
                    </a:ext>
                  </a:extLst>
                </a:gridCol>
                <a:gridCol w="2793470">
                  <a:extLst>
                    <a:ext uri="{9D8B030D-6E8A-4147-A177-3AD203B41FA5}">
                      <a16:colId xmlns:a16="http://schemas.microsoft.com/office/drawing/2014/main" val="1363998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 err="1"/>
                        <a:t>Scheme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and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estimation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period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Aim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Methodology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Results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3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i="0" u="sng" dirty="0" err="1"/>
                        <a:t>Experimental</a:t>
                      </a:r>
                      <a:r>
                        <a:rPr lang="nl-NL" sz="1000" i="0" u="sng" dirty="0"/>
                        <a:t> design: </a:t>
                      </a:r>
                      <a:r>
                        <a:rPr lang="nl-NL" sz="1000" i="0" u="sng" dirty="0" err="1"/>
                        <a:t>whether</a:t>
                      </a:r>
                      <a:r>
                        <a:rPr lang="nl-NL" sz="1000" i="0" u="sng" dirty="0"/>
                        <a:t> or </a:t>
                      </a:r>
                      <a:r>
                        <a:rPr lang="nl-NL" sz="1000" i="0" u="sng" dirty="0" err="1"/>
                        <a:t>not</a:t>
                      </a:r>
                      <a:r>
                        <a:rPr lang="nl-NL" sz="1000" i="0" u="sng" dirty="0"/>
                        <a:t> a </a:t>
                      </a:r>
                      <a:r>
                        <a:rPr lang="nl-NL" sz="1000" i="0" u="sng" dirty="0" err="1"/>
                        <a:t>grant</a:t>
                      </a:r>
                      <a:r>
                        <a:rPr lang="nl-NL" sz="1000" i="0" u="sng" dirty="0"/>
                        <a:t>/credit has been </a:t>
                      </a:r>
                      <a:r>
                        <a:rPr lang="nl-NL" sz="1000" i="0" u="sng" dirty="0" err="1"/>
                        <a:t>obtained</a:t>
                      </a:r>
                      <a:endParaRPr lang="nl-NL" sz="1000" i="0" u="sng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Applied</a:t>
                      </a:r>
                      <a:r>
                        <a:rPr lang="nl-NL" sz="1000" dirty="0"/>
                        <a:t> research </a:t>
                      </a:r>
                      <a:r>
                        <a:rPr lang="nl-NL" sz="1000" dirty="0" err="1"/>
                        <a:t>organisations</a:t>
                      </a:r>
                      <a:r>
                        <a:rPr lang="nl-NL" sz="1000" dirty="0"/>
                        <a:t> TO2: </a:t>
                      </a:r>
                      <a:r>
                        <a:rPr lang="nl-NL" sz="1000" dirty="0" err="1"/>
                        <a:t>co-operation</a:t>
                      </a:r>
                      <a:r>
                        <a:rPr lang="nl-NL" sz="1000" dirty="0"/>
                        <a:t> in R&amp;D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with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firms</a:t>
                      </a:r>
                      <a:r>
                        <a:rPr lang="nl-NL" sz="1000" dirty="0"/>
                        <a:t>, 2008-2018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Small Business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 Research (SBIR), 2007-2015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/>
                    </a:p>
                    <a:p>
                      <a:pPr marL="0" indent="0">
                        <a:buFontTx/>
                        <a:buNone/>
                      </a:pP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Technology Foundation STW, 1996-2011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</a:t>
                      </a:r>
                      <a:r>
                        <a:rPr lang="nl-NL" sz="1000" dirty="0" err="1"/>
                        <a:t>innovation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</a:t>
                      </a:r>
                      <a:r>
                        <a:rPr lang="nl-NL" sz="1000" dirty="0" err="1"/>
                        <a:t>innovation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particularly</a:t>
                      </a:r>
                      <a:r>
                        <a:rPr lang="nl-NL" sz="1000" dirty="0"/>
                        <a:t> in </a:t>
                      </a:r>
                      <a:r>
                        <a:rPr lang="nl-NL" sz="1000" dirty="0" err="1"/>
                        <a:t>SMEs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/>
                        <a:t>More </a:t>
                      </a:r>
                      <a:r>
                        <a:rPr lang="nl-NL" sz="1000" dirty="0" err="1"/>
                        <a:t>technical</a:t>
                      </a:r>
                      <a:r>
                        <a:rPr lang="nl-NL" sz="1000" dirty="0"/>
                        <a:t> research in public </a:t>
                      </a:r>
                      <a:r>
                        <a:rPr lang="nl-NL" sz="1000" dirty="0" err="1"/>
                        <a:t>institutes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to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utilised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firms</a:t>
                      </a:r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fixed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panel analysis, </a:t>
                      </a:r>
                      <a:r>
                        <a:rPr lang="nl-NL" sz="1000" dirty="0" err="1"/>
                        <a:t>reflecting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difference</a:t>
                      </a:r>
                      <a:r>
                        <a:rPr lang="nl-NL" sz="1000" dirty="0"/>
                        <a:t>-in </a:t>
                      </a:r>
                      <a:r>
                        <a:rPr lang="nl-NL" sz="1000" dirty="0" err="1"/>
                        <a:t>difference</a:t>
                      </a:r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groups</a:t>
                      </a:r>
                      <a:r>
                        <a:rPr lang="nl-NL" sz="1000" dirty="0"/>
                        <a:t>: 1) WBSO users in </a:t>
                      </a:r>
                      <a:r>
                        <a:rPr lang="nl-NL" sz="1000" dirty="0" err="1"/>
                        <a:t>general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2) WBSO users </a:t>
                      </a:r>
                      <a:r>
                        <a:rPr lang="nl-NL" sz="1000" dirty="0" err="1"/>
                        <a:t>based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propensity</a:t>
                      </a:r>
                      <a:r>
                        <a:rPr lang="nl-NL" sz="1000" dirty="0"/>
                        <a:t> score matching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/>
                        <a:t>- </a:t>
                      </a:r>
                      <a:r>
                        <a:rPr lang="nl-NL" sz="1000" b="0" dirty="0" err="1"/>
                        <a:t>Estimation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methods</a:t>
                      </a:r>
                      <a:r>
                        <a:rPr lang="nl-NL" sz="1000" b="0" dirty="0"/>
                        <a:t>: </a:t>
                      </a:r>
                      <a:r>
                        <a:rPr lang="nl-NL" sz="1000" b="0" dirty="0" err="1"/>
                        <a:t>difference</a:t>
                      </a:r>
                      <a:r>
                        <a:rPr lang="nl-NL" sz="1000" b="0" dirty="0"/>
                        <a:t>-in </a:t>
                      </a:r>
                      <a:r>
                        <a:rPr lang="nl-NL" sz="1000" b="0" dirty="0" err="1"/>
                        <a:t>difference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and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regression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discontinity</a:t>
                      </a:r>
                      <a:r>
                        <a:rPr lang="nl-NL" sz="1000" b="0" dirty="0"/>
                        <a:t> design (in </a:t>
                      </a:r>
                      <a:r>
                        <a:rPr lang="nl-NL" sz="1000" b="0" dirty="0" err="1"/>
                        <a:t>the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latter</a:t>
                      </a:r>
                      <a:r>
                        <a:rPr lang="nl-NL" sz="1000" b="0" dirty="0"/>
                        <a:t> case: project review score as control </a:t>
                      </a:r>
                      <a:r>
                        <a:rPr lang="nl-NL" sz="1000" b="0" dirty="0" err="1"/>
                        <a:t>variable</a:t>
                      </a:r>
                      <a:r>
                        <a:rPr lang="nl-NL" sz="1000" b="0" dirty="0"/>
                        <a:t>)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/>
                        <a:t>- Control </a:t>
                      </a:r>
                      <a:r>
                        <a:rPr lang="nl-NL" sz="1000" b="0" dirty="0" err="1"/>
                        <a:t>groups</a:t>
                      </a:r>
                      <a:r>
                        <a:rPr lang="nl-NL" sz="1000" b="0" dirty="0"/>
                        <a:t>: 1) WBSO-users </a:t>
                      </a:r>
                      <a:r>
                        <a:rPr lang="nl-NL" sz="1000" b="0" dirty="0" err="1"/>
                        <a:t>that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did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not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apply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for</a:t>
                      </a:r>
                      <a:r>
                        <a:rPr lang="nl-NL" sz="1000" b="0" dirty="0"/>
                        <a:t> SBIR </a:t>
                      </a:r>
                      <a:r>
                        <a:rPr lang="nl-NL" sz="1000" b="0" dirty="0" err="1"/>
                        <a:t>and</a:t>
                      </a:r>
                      <a:r>
                        <a:rPr lang="nl-NL" sz="1000" b="0" dirty="0"/>
                        <a:t> 2) </a:t>
                      </a:r>
                      <a:r>
                        <a:rPr lang="nl-NL" sz="1000" b="0" dirty="0" err="1"/>
                        <a:t>rejected</a:t>
                      </a:r>
                      <a:r>
                        <a:rPr lang="nl-NL" sz="1000" b="0" dirty="0"/>
                        <a:t> </a:t>
                      </a:r>
                      <a:r>
                        <a:rPr lang="nl-NL" sz="1000" b="0" dirty="0" err="1"/>
                        <a:t>applicants</a:t>
                      </a:r>
                      <a:endParaRPr lang="nl-NL" sz="1000" b="0" dirty="0"/>
                    </a:p>
                    <a:p>
                      <a:pPr marL="0" indent="0"/>
                      <a:endParaRPr lang="nl-NL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Estimation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methods</a:t>
                      </a:r>
                      <a:r>
                        <a:rPr lang="nl-NL" sz="1000" dirty="0"/>
                        <a:t>: </a:t>
                      </a:r>
                      <a:r>
                        <a:rPr lang="en-US" sz="1000" dirty="0"/>
                        <a:t>difference-in-difference, regression discontinuity design and ‘fixed effects’/’random effects’ panel analysis (project review </a:t>
                      </a:r>
                      <a:r>
                        <a:rPr lang="nl-NL" sz="1000" dirty="0"/>
                        <a:t>scores as control </a:t>
                      </a:r>
                      <a:r>
                        <a:rPr lang="nl-NL" sz="1000" dirty="0" err="1"/>
                        <a:t>variable</a:t>
                      </a:r>
                      <a:r>
                        <a:rPr lang="nl-NL" sz="1000" dirty="0"/>
                        <a:t> in case of </a:t>
                      </a:r>
                      <a:r>
                        <a:rPr lang="en-US" sz="1000" dirty="0"/>
                        <a:t>regression discontinuity design</a:t>
                      </a:r>
                      <a:r>
                        <a:rPr lang="nl-NL" sz="1000" dirty="0"/>
                        <a:t>)</a:t>
                      </a:r>
                      <a:endParaRPr lang="en-US" sz="1000" dirty="0"/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- Control </a:t>
                      </a:r>
                      <a:r>
                        <a:rPr lang="nl-NL" sz="1000" dirty="0" err="1"/>
                        <a:t>group</a:t>
                      </a:r>
                      <a:r>
                        <a:rPr lang="nl-NL" sz="1000" dirty="0"/>
                        <a:t>: </a:t>
                      </a:r>
                      <a:r>
                        <a:rPr lang="nl-NL" sz="1000" dirty="0" err="1"/>
                        <a:t>rejected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applicants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performance (</a:t>
                      </a:r>
                      <a:r>
                        <a:rPr lang="nl-NL" sz="1000" dirty="0" err="1"/>
                        <a:t>value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added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)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also</a:t>
                      </a:r>
                      <a:r>
                        <a:rPr lang="nl-NL" sz="1000" dirty="0"/>
                        <a:t> on business R&amp;D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/>
                      <a:r>
                        <a:rPr lang="nl-NL" sz="1000" dirty="0"/>
                        <a:t>- Mixed </a:t>
                      </a:r>
                      <a:r>
                        <a:rPr lang="nl-NL" sz="1000" dirty="0" err="1"/>
                        <a:t>results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for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business performance (turnover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employment</a:t>
                      </a:r>
                      <a:r>
                        <a:rPr lang="nl-NL" sz="1000" dirty="0"/>
                        <a:t>)</a:t>
                      </a:r>
                    </a:p>
                    <a:p>
                      <a:pPr marL="108000" indent="-108000"/>
                      <a:r>
                        <a:rPr lang="nl-NL" sz="1000" dirty="0"/>
                        <a:t>- </a:t>
                      </a:r>
                      <a:r>
                        <a:rPr lang="nl-NL" sz="1000" dirty="0" err="1"/>
                        <a:t>Virtually</a:t>
                      </a:r>
                      <a:r>
                        <a:rPr lang="nl-NL" sz="1000" dirty="0"/>
                        <a:t> no effect on business R&amp;D</a:t>
                      </a:r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endParaRPr lang="nl-NL" sz="1000" dirty="0"/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 err="1"/>
                        <a:t>Positive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effects</a:t>
                      </a:r>
                      <a:r>
                        <a:rPr lang="nl-NL" sz="1000" dirty="0"/>
                        <a:t> on </a:t>
                      </a:r>
                      <a:r>
                        <a:rPr lang="nl-NL" sz="1000" dirty="0" err="1"/>
                        <a:t>publication</a:t>
                      </a:r>
                      <a:r>
                        <a:rPr lang="nl-NL" sz="1000" dirty="0"/>
                        <a:t> performance of </a:t>
                      </a:r>
                      <a:r>
                        <a:rPr lang="nl-NL" sz="1000" dirty="0" err="1"/>
                        <a:t>researchers</a:t>
                      </a:r>
                      <a:r>
                        <a:rPr lang="nl-NL" sz="1000" dirty="0"/>
                        <a:t>, </a:t>
                      </a:r>
                      <a:r>
                        <a:rPr lang="nl-NL" sz="1000" dirty="0" err="1"/>
                        <a:t>measured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by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number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publications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and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the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number</a:t>
                      </a:r>
                      <a:r>
                        <a:rPr lang="nl-NL" sz="1000" dirty="0"/>
                        <a:t> of public-private co-</a:t>
                      </a:r>
                      <a:r>
                        <a:rPr lang="nl-NL" sz="1000" dirty="0" err="1"/>
                        <a:t>publications</a:t>
                      </a:r>
                      <a:endParaRPr lang="nl-NL" sz="1000" dirty="0"/>
                    </a:p>
                    <a:p>
                      <a:pPr marL="108000" indent="-108000">
                        <a:buFontTx/>
                        <a:buChar char="-"/>
                      </a:pPr>
                      <a:r>
                        <a:rPr lang="nl-NL" sz="1000" dirty="0"/>
                        <a:t>Mixed </a:t>
                      </a:r>
                      <a:r>
                        <a:rPr lang="nl-NL" sz="1000" dirty="0" err="1"/>
                        <a:t>results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for</a:t>
                      </a:r>
                      <a:r>
                        <a:rPr lang="nl-NL" sz="1000" dirty="0"/>
                        <a:t> effect on patent </a:t>
                      </a:r>
                      <a:r>
                        <a:rPr lang="nl-NL" sz="1000" dirty="0" err="1"/>
                        <a:t>appllications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0742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">
      <a:dk1>
        <a:srgbClr val="000000"/>
      </a:dk1>
      <a:lt1>
        <a:srgbClr val="FFFFFF"/>
      </a:lt1>
      <a:dk2>
        <a:srgbClr val="D10039"/>
      </a:dk2>
      <a:lt2>
        <a:srgbClr val="EEECE1"/>
      </a:lt2>
      <a:accent1>
        <a:srgbClr val="007CC8"/>
      </a:accent1>
      <a:accent2>
        <a:srgbClr val="97CDD5"/>
      </a:accent2>
      <a:accent3>
        <a:srgbClr val="FFFFFF"/>
      </a:accent3>
      <a:accent4>
        <a:srgbClr val="000000"/>
      </a:accent4>
      <a:accent5>
        <a:srgbClr val="AABFE0"/>
      </a:accent5>
      <a:accent6>
        <a:srgbClr val="88BAC1"/>
      </a:accent6>
      <a:hlink>
        <a:srgbClr val="F08DBA"/>
      </a:hlink>
      <a:folHlink>
        <a:srgbClr val="920078"/>
      </a:folHlink>
    </a:clrScheme>
    <a:fontScheme name="Kantoorthema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64" charset="-128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antoorthema">
  <a:themeElements>
    <a:clrScheme name="">
      <a:dk1>
        <a:srgbClr val="000000"/>
      </a:dk1>
      <a:lt1>
        <a:srgbClr val="FFFFFF"/>
      </a:lt1>
      <a:dk2>
        <a:srgbClr val="D10039"/>
      </a:dk2>
      <a:lt2>
        <a:srgbClr val="EEECE1"/>
      </a:lt2>
      <a:accent1>
        <a:srgbClr val="007CC8"/>
      </a:accent1>
      <a:accent2>
        <a:srgbClr val="97CDD5"/>
      </a:accent2>
      <a:accent3>
        <a:srgbClr val="FFFFFF"/>
      </a:accent3>
      <a:accent4>
        <a:srgbClr val="000000"/>
      </a:accent4>
      <a:accent5>
        <a:srgbClr val="AABFE0"/>
      </a:accent5>
      <a:accent6>
        <a:srgbClr val="88BAC1"/>
      </a:accent6>
      <a:hlink>
        <a:srgbClr val="F08DBA"/>
      </a:hlink>
      <a:folHlink>
        <a:srgbClr val="920078"/>
      </a:folHlink>
    </a:clrScheme>
    <a:fontScheme name="Kantoorthema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 pitchFamily="64" charset="-128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spcBef>
            <a:spcPct val="0"/>
          </a:spcBef>
          <a:buFontTx/>
          <a:buNone/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e13" id="{E040C8C9-9B93-E444-93F9-5C528681D9A6}" vid="{9EB665A5-5769-D14F-8E89-F9A268A4FC20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2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3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4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5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6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7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2308</Words>
  <Application>Microsoft Office PowerPoint</Application>
  <PresentationFormat>Breedbeeld</PresentationFormat>
  <Paragraphs>433</Paragraphs>
  <Slides>16</Slides>
  <Notes>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NexusSerif</vt:lpstr>
      <vt:lpstr>Times</vt:lpstr>
      <vt:lpstr>Verdana</vt:lpstr>
      <vt:lpstr>Wingdings</vt:lpstr>
      <vt:lpstr>1_Kantoorthema</vt:lpstr>
      <vt:lpstr>2_Kantoorthema</vt:lpstr>
      <vt:lpstr>Rijkshuisstijl Violet</vt:lpstr>
      <vt:lpstr>Chart</vt:lpstr>
      <vt:lpstr>  On the (un)usefulness of econometrics for RTD policy impact assessment: Dutch experiences</vt:lpstr>
      <vt:lpstr>Our Policy Impact Assessment Strategy</vt:lpstr>
      <vt:lpstr>Around the policy circle: data &amp; analytics</vt:lpstr>
      <vt:lpstr>How do we do it? </vt:lpstr>
      <vt:lpstr>Some RTD-examples of what it delivers</vt:lpstr>
      <vt:lpstr>Randomised Controlled Trials</vt:lpstr>
      <vt:lpstr>PowerPoint-presentatie</vt:lpstr>
      <vt:lpstr>Natural experiments (I)</vt:lpstr>
      <vt:lpstr>Natural experiments (II)</vt:lpstr>
      <vt:lpstr>Natural experiments (III)</vt:lpstr>
      <vt:lpstr>The (un)usefulness of econometrics in policy evaluation</vt:lpstr>
      <vt:lpstr>Evaluation: complexity, policy interventions &amp; the use of econometrics</vt:lpstr>
      <vt:lpstr>A new evaluation framework for systemic &amp; transformative policies?</vt:lpstr>
      <vt:lpstr>PowerPoint-presentatie</vt:lpstr>
      <vt:lpstr>It delivers another kind of insight on policy impact </vt:lpstr>
      <vt:lpstr>Wrapping up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Roelandt, dr. T.J.A. (Theo)</dc:creator>
  <cp:lastModifiedBy>Roelandt, dr. T.J.A. (Theo)</cp:lastModifiedBy>
  <cp:revision>123</cp:revision>
  <dcterms:created xsi:type="dcterms:W3CDTF">2021-07-05T11:57:21Z</dcterms:created>
  <dcterms:modified xsi:type="dcterms:W3CDTF">2021-08-31T13:45:46Z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