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712" r:id="rId4"/>
    <p:sldMasterId id="2147483648" r:id="rId5"/>
    <p:sldMasterId id="2147483684" r:id="rId6"/>
    <p:sldMasterId id="2147483697" r:id="rId7"/>
  </p:sldMasterIdLst>
  <p:notesMasterIdLst>
    <p:notesMasterId r:id="rId36"/>
  </p:notesMasterIdLst>
  <p:handoutMasterIdLst>
    <p:handoutMasterId r:id="rId37"/>
  </p:handoutMasterIdLst>
  <p:sldIdLst>
    <p:sldId id="396" r:id="rId8"/>
    <p:sldId id="443" r:id="rId9"/>
    <p:sldId id="444" r:id="rId10"/>
    <p:sldId id="445" r:id="rId11"/>
    <p:sldId id="446" r:id="rId12"/>
    <p:sldId id="440" r:id="rId13"/>
    <p:sldId id="447" r:id="rId14"/>
    <p:sldId id="470" r:id="rId15"/>
    <p:sldId id="441" r:id="rId16"/>
    <p:sldId id="471" r:id="rId17"/>
    <p:sldId id="450" r:id="rId18"/>
    <p:sldId id="449" r:id="rId19"/>
    <p:sldId id="472" r:id="rId20"/>
    <p:sldId id="448" r:id="rId21"/>
    <p:sldId id="452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74" r:id="rId30"/>
    <p:sldId id="466" r:id="rId31"/>
    <p:sldId id="473" r:id="rId32"/>
    <p:sldId id="475" r:id="rId33"/>
    <p:sldId id="430" r:id="rId34"/>
    <p:sldId id="406" r:id="rId35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warz, Vanessa" initials="SV" lastIdx="0" clrIdx="0">
    <p:extLst>
      <p:ext uri="{19B8F6BF-5375-455C-9EA6-DF929625EA0E}">
        <p15:presenceInfo xmlns:p15="http://schemas.microsoft.com/office/powerpoint/2012/main" userId="S-1-5-21-1499261727-55176102-3529509929-893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3"/>
    <a:srgbClr val="0065BD"/>
    <a:srgbClr val="98C6EA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9" autoAdjust="0"/>
    <p:restoredTop sz="88272" autoAdjust="0"/>
  </p:normalViewPr>
  <p:slideViewPr>
    <p:cSldViewPr snapToGrid="0">
      <p:cViewPr varScale="1">
        <p:scale>
          <a:sx n="110" d="100"/>
          <a:sy n="110" d="100"/>
        </p:scale>
        <p:origin x="619" y="3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99FEF-E363-4A11-9002-2D9057B9CD92}" type="doc">
      <dgm:prSet loTypeId="urn:microsoft.com/office/officeart/2005/8/layout/arrow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A63CD3A-B0D1-4B24-9180-7478211741F2}">
      <dgm:prSet phldrT="[Text]"/>
      <dgm:spPr/>
      <dgm:t>
        <a:bodyPr/>
        <a:lstStyle/>
        <a:p>
          <a:r>
            <a:rPr lang="de-DE" dirty="0" err="1" smtClean="0"/>
            <a:t>Opportunities</a:t>
          </a:r>
          <a:endParaRPr lang="de-DE" dirty="0"/>
        </a:p>
      </dgm:t>
    </dgm:pt>
    <dgm:pt modelId="{5783045E-05EF-4BEE-97B9-BB8667D03AA3}" type="parTrans" cxnId="{5907FAF9-8625-41F8-AC3E-F62C196F9AA1}">
      <dgm:prSet/>
      <dgm:spPr/>
      <dgm:t>
        <a:bodyPr/>
        <a:lstStyle/>
        <a:p>
          <a:endParaRPr lang="de-DE"/>
        </a:p>
      </dgm:t>
    </dgm:pt>
    <dgm:pt modelId="{AFBA3584-F6BA-4E91-9CB9-7A4830179381}" type="sibTrans" cxnId="{5907FAF9-8625-41F8-AC3E-F62C196F9AA1}">
      <dgm:prSet/>
      <dgm:spPr/>
      <dgm:t>
        <a:bodyPr/>
        <a:lstStyle/>
        <a:p>
          <a:endParaRPr lang="de-DE"/>
        </a:p>
      </dgm:t>
    </dgm:pt>
    <dgm:pt modelId="{24FEF061-22A3-4E83-9FFB-B20199829988}">
      <dgm:prSet phldrT="[Text]"/>
      <dgm:spPr/>
      <dgm:t>
        <a:bodyPr/>
        <a:lstStyle/>
        <a:p>
          <a:r>
            <a:rPr lang="de-DE" dirty="0" err="1" smtClean="0"/>
            <a:t>Limitations</a:t>
          </a:r>
          <a:endParaRPr lang="de-DE" dirty="0"/>
        </a:p>
      </dgm:t>
    </dgm:pt>
    <dgm:pt modelId="{88735EC1-EEC0-490A-9437-7152DD5D153C}" type="parTrans" cxnId="{3EE5D762-A7A2-4DD7-8DBA-9348D86532D9}">
      <dgm:prSet/>
      <dgm:spPr/>
      <dgm:t>
        <a:bodyPr/>
        <a:lstStyle/>
        <a:p>
          <a:endParaRPr lang="de-DE"/>
        </a:p>
      </dgm:t>
    </dgm:pt>
    <dgm:pt modelId="{E83AB0EA-EF48-4C9D-B002-83A60319AFA4}" type="sibTrans" cxnId="{3EE5D762-A7A2-4DD7-8DBA-9348D86532D9}">
      <dgm:prSet/>
      <dgm:spPr/>
      <dgm:t>
        <a:bodyPr/>
        <a:lstStyle/>
        <a:p>
          <a:endParaRPr lang="de-DE"/>
        </a:p>
      </dgm:t>
    </dgm:pt>
    <dgm:pt modelId="{A7C3B350-CF76-4D80-97BC-C92A1F6313ED}" type="pres">
      <dgm:prSet presAssocID="{9E799FEF-E363-4A11-9002-2D9057B9CD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19ADD7C-FF44-4E1A-99C6-B0C021A14EE6}" type="pres">
      <dgm:prSet presAssocID="{9E799FEF-E363-4A11-9002-2D9057B9CD92}" presName="divider" presStyleLbl="fgShp" presStyleIdx="0" presStyleCnt="1"/>
      <dgm:spPr/>
      <dgm:t>
        <a:bodyPr/>
        <a:lstStyle/>
        <a:p>
          <a:endParaRPr lang="de-DE"/>
        </a:p>
      </dgm:t>
    </dgm:pt>
    <dgm:pt modelId="{C4ADEBAF-A89A-4B0E-BAE5-68EB2FE1D4BB}" type="pres">
      <dgm:prSet presAssocID="{4A63CD3A-B0D1-4B24-9180-7478211741F2}" presName="downArrow" presStyleLbl="node1" presStyleIdx="0" presStyleCnt="2"/>
      <dgm:spPr/>
      <dgm:t>
        <a:bodyPr/>
        <a:lstStyle/>
        <a:p>
          <a:endParaRPr lang="de-DE"/>
        </a:p>
      </dgm:t>
    </dgm:pt>
    <dgm:pt modelId="{455BA8B4-44DC-4348-9962-F4EA1AB388F9}" type="pres">
      <dgm:prSet presAssocID="{4A63CD3A-B0D1-4B24-9180-7478211741F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357211-12FD-4768-BB92-C9E43016BFBC}" type="pres">
      <dgm:prSet presAssocID="{24FEF061-22A3-4E83-9FFB-B20199829988}" presName="upArrow" presStyleLbl="node1" presStyleIdx="1" presStyleCnt="2"/>
      <dgm:spPr/>
      <dgm:t>
        <a:bodyPr/>
        <a:lstStyle/>
        <a:p>
          <a:endParaRPr lang="de-DE"/>
        </a:p>
      </dgm:t>
    </dgm:pt>
    <dgm:pt modelId="{F691CEF8-1BD2-4F4F-A030-07BAFF5CEB28}" type="pres">
      <dgm:prSet presAssocID="{24FEF061-22A3-4E83-9FFB-B2019982998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AE7CE61-316C-4E23-992B-9560BC1B63F7}" type="presOf" srcId="{4A63CD3A-B0D1-4B24-9180-7478211741F2}" destId="{455BA8B4-44DC-4348-9962-F4EA1AB388F9}" srcOrd="0" destOrd="0" presId="urn:microsoft.com/office/officeart/2005/8/layout/arrow3"/>
    <dgm:cxn modelId="{0833ECF7-C4F8-42AE-998F-6D0B5ABBB7DF}" type="presOf" srcId="{24FEF061-22A3-4E83-9FFB-B20199829988}" destId="{F691CEF8-1BD2-4F4F-A030-07BAFF5CEB28}" srcOrd="0" destOrd="0" presId="urn:microsoft.com/office/officeart/2005/8/layout/arrow3"/>
    <dgm:cxn modelId="{3EE5D762-A7A2-4DD7-8DBA-9348D86532D9}" srcId="{9E799FEF-E363-4A11-9002-2D9057B9CD92}" destId="{24FEF061-22A3-4E83-9FFB-B20199829988}" srcOrd="1" destOrd="0" parTransId="{88735EC1-EEC0-490A-9437-7152DD5D153C}" sibTransId="{E83AB0EA-EF48-4C9D-B002-83A60319AFA4}"/>
    <dgm:cxn modelId="{80823AD4-5AF7-4F60-A94F-A1D658805834}" type="presOf" srcId="{9E799FEF-E363-4A11-9002-2D9057B9CD92}" destId="{A7C3B350-CF76-4D80-97BC-C92A1F6313ED}" srcOrd="0" destOrd="0" presId="urn:microsoft.com/office/officeart/2005/8/layout/arrow3"/>
    <dgm:cxn modelId="{5907FAF9-8625-41F8-AC3E-F62C196F9AA1}" srcId="{9E799FEF-E363-4A11-9002-2D9057B9CD92}" destId="{4A63CD3A-B0D1-4B24-9180-7478211741F2}" srcOrd="0" destOrd="0" parTransId="{5783045E-05EF-4BEE-97B9-BB8667D03AA3}" sibTransId="{AFBA3584-F6BA-4E91-9CB9-7A4830179381}"/>
    <dgm:cxn modelId="{83A75B3D-C150-4915-BF57-8CB0F896EF4E}" type="presParOf" srcId="{A7C3B350-CF76-4D80-97BC-C92A1F6313ED}" destId="{B19ADD7C-FF44-4E1A-99C6-B0C021A14EE6}" srcOrd="0" destOrd="0" presId="urn:microsoft.com/office/officeart/2005/8/layout/arrow3"/>
    <dgm:cxn modelId="{8BAA9783-824A-47E9-8E09-1BBA63E5A32A}" type="presParOf" srcId="{A7C3B350-CF76-4D80-97BC-C92A1F6313ED}" destId="{C4ADEBAF-A89A-4B0E-BAE5-68EB2FE1D4BB}" srcOrd="1" destOrd="0" presId="urn:microsoft.com/office/officeart/2005/8/layout/arrow3"/>
    <dgm:cxn modelId="{79E5BFFB-5578-48E0-9839-F5D25237B7CF}" type="presParOf" srcId="{A7C3B350-CF76-4D80-97BC-C92A1F6313ED}" destId="{455BA8B4-44DC-4348-9962-F4EA1AB388F9}" srcOrd="2" destOrd="0" presId="urn:microsoft.com/office/officeart/2005/8/layout/arrow3"/>
    <dgm:cxn modelId="{AC68B0DD-0242-434D-ACE8-786E172B66FA}" type="presParOf" srcId="{A7C3B350-CF76-4D80-97BC-C92A1F6313ED}" destId="{A2357211-12FD-4768-BB92-C9E43016BFBC}" srcOrd="3" destOrd="0" presId="urn:microsoft.com/office/officeart/2005/8/layout/arrow3"/>
    <dgm:cxn modelId="{B627DF51-8E83-4D89-82FA-85F5FC574E08}" type="presParOf" srcId="{A7C3B350-CF76-4D80-97BC-C92A1F6313ED}" destId="{F691CEF8-1BD2-4F4F-A030-07BAFF5CEB2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99FEF-E363-4A11-9002-2D9057B9CD92}" type="doc">
      <dgm:prSet loTypeId="urn:microsoft.com/office/officeart/2005/8/layout/arrow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A63CD3A-B0D1-4B24-9180-7478211741F2}">
      <dgm:prSet phldrT="[Text]"/>
      <dgm:spPr/>
      <dgm:t>
        <a:bodyPr/>
        <a:lstStyle/>
        <a:p>
          <a:r>
            <a:rPr lang="en-US" noProof="0" dirty="0" smtClean="0">
              <a:solidFill>
                <a:schemeClr val="bg1"/>
              </a:solidFill>
            </a:rPr>
            <a:t>Opportunities</a:t>
          </a:r>
          <a:endParaRPr lang="en-US" noProof="0" dirty="0">
            <a:solidFill>
              <a:schemeClr val="bg1"/>
            </a:solidFill>
          </a:endParaRPr>
        </a:p>
      </dgm:t>
    </dgm:pt>
    <dgm:pt modelId="{5783045E-05EF-4BEE-97B9-BB8667D03AA3}" type="parTrans" cxnId="{5907FAF9-8625-41F8-AC3E-F62C196F9AA1}">
      <dgm:prSet/>
      <dgm:spPr/>
      <dgm:t>
        <a:bodyPr/>
        <a:lstStyle/>
        <a:p>
          <a:endParaRPr lang="en-US" noProof="0" dirty="0"/>
        </a:p>
      </dgm:t>
    </dgm:pt>
    <dgm:pt modelId="{AFBA3584-F6BA-4E91-9CB9-7A4830179381}" type="sibTrans" cxnId="{5907FAF9-8625-41F8-AC3E-F62C196F9AA1}">
      <dgm:prSet/>
      <dgm:spPr/>
      <dgm:t>
        <a:bodyPr/>
        <a:lstStyle/>
        <a:p>
          <a:endParaRPr lang="en-US" noProof="0" dirty="0"/>
        </a:p>
      </dgm:t>
    </dgm:pt>
    <dgm:pt modelId="{24FEF061-22A3-4E83-9FFB-B20199829988}">
      <dgm:prSet phldrT="[Text]"/>
      <dgm:spPr/>
      <dgm:t>
        <a:bodyPr/>
        <a:lstStyle/>
        <a:p>
          <a:r>
            <a:rPr lang="en-US" noProof="0" dirty="0" smtClean="0">
              <a:solidFill>
                <a:schemeClr val="bg1"/>
              </a:solidFill>
            </a:rPr>
            <a:t>Limitations</a:t>
          </a:r>
          <a:endParaRPr lang="en-US" noProof="0" dirty="0">
            <a:solidFill>
              <a:schemeClr val="bg1"/>
            </a:solidFill>
          </a:endParaRPr>
        </a:p>
      </dgm:t>
    </dgm:pt>
    <dgm:pt modelId="{88735EC1-EEC0-490A-9437-7152DD5D153C}" type="parTrans" cxnId="{3EE5D762-A7A2-4DD7-8DBA-9348D86532D9}">
      <dgm:prSet/>
      <dgm:spPr/>
      <dgm:t>
        <a:bodyPr/>
        <a:lstStyle/>
        <a:p>
          <a:endParaRPr lang="en-US" noProof="0" dirty="0"/>
        </a:p>
      </dgm:t>
    </dgm:pt>
    <dgm:pt modelId="{E83AB0EA-EF48-4C9D-B002-83A60319AFA4}" type="sibTrans" cxnId="{3EE5D762-A7A2-4DD7-8DBA-9348D86532D9}">
      <dgm:prSet/>
      <dgm:spPr/>
      <dgm:t>
        <a:bodyPr/>
        <a:lstStyle/>
        <a:p>
          <a:endParaRPr lang="en-US" noProof="0" dirty="0"/>
        </a:p>
      </dgm:t>
    </dgm:pt>
    <dgm:pt modelId="{A7C3B350-CF76-4D80-97BC-C92A1F6313ED}" type="pres">
      <dgm:prSet presAssocID="{9E799FEF-E363-4A11-9002-2D9057B9CD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19ADD7C-FF44-4E1A-99C6-B0C021A14EE6}" type="pres">
      <dgm:prSet presAssocID="{9E799FEF-E363-4A11-9002-2D9057B9CD92}" presName="divider" presStyleLbl="fgShp" presStyleIdx="0" presStyleCnt="1"/>
      <dgm:spPr/>
      <dgm:t>
        <a:bodyPr/>
        <a:lstStyle/>
        <a:p>
          <a:endParaRPr lang="de-DE"/>
        </a:p>
      </dgm:t>
    </dgm:pt>
    <dgm:pt modelId="{C4ADEBAF-A89A-4B0E-BAE5-68EB2FE1D4BB}" type="pres">
      <dgm:prSet presAssocID="{4A63CD3A-B0D1-4B24-9180-7478211741F2}" presName="downArrow" presStyleLbl="node1" presStyleIdx="0" presStyleCnt="2"/>
      <dgm:spPr/>
      <dgm:t>
        <a:bodyPr/>
        <a:lstStyle/>
        <a:p>
          <a:endParaRPr lang="de-DE"/>
        </a:p>
      </dgm:t>
    </dgm:pt>
    <dgm:pt modelId="{455BA8B4-44DC-4348-9962-F4EA1AB388F9}" type="pres">
      <dgm:prSet presAssocID="{4A63CD3A-B0D1-4B24-9180-7478211741F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357211-12FD-4768-BB92-C9E43016BFBC}" type="pres">
      <dgm:prSet presAssocID="{24FEF061-22A3-4E83-9FFB-B20199829988}" presName="upArrow" presStyleLbl="node1" presStyleIdx="1" presStyleCnt="2"/>
      <dgm:spPr/>
      <dgm:t>
        <a:bodyPr/>
        <a:lstStyle/>
        <a:p>
          <a:endParaRPr lang="de-DE"/>
        </a:p>
      </dgm:t>
    </dgm:pt>
    <dgm:pt modelId="{F691CEF8-1BD2-4F4F-A030-07BAFF5CEB28}" type="pres">
      <dgm:prSet presAssocID="{24FEF061-22A3-4E83-9FFB-B2019982998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EE5D762-A7A2-4DD7-8DBA-9348D86532D9}" srcId="{9E799FEF-E363-4A11-9002-2D9057B9CD92}" destId="{24FEF061-22A3-4E83-9FFB-B20199829988}" srcOrd="1" destOrd="0" parTransId="{88735EC1-EEC0-490A-9437-7152DD5D153C}" sibTransId="{E83AB0EA-EF48-4C9D-B002-83A60319AFA4}"/>
    <dgm:cxn modelId="{5907FAF9-8625-41F8-AC3E-F62C196F9AA1}" srcId="{9E799FEF-E363-4A11-9002-2D9057B9CD92}" destId="{4A63CD3A-B0D1-4B24-9180-7478211741F2}" srcOrd="0" destOrd="0" parTransId="{5783045E-05EF-4BEE-97B9-BB8667D03AA3}" sibTransId="{AFBA3584-F6BA-4E91-9CB9-7A4830179381}"/>
    <dgm:cxn modelId="{7B44C23A-E23A-40C9-A34C-A4F1EA7B1E8E}" type="presOf" srcId="{9E799FEF-E363-4A11-9002-2D9057B9CD92}" destId="{A7C3B350-CF76-4D80-97BC-C92A1F6313ED}" srcOrd="0" destOrd="0" presId="urn:microsoft.com/office/officeart/2005/8/layout/arrow3"/>
    <dgm:cxn modelId="{84405186-37E3-41A7-9ACD-2A3EA9A83360}" type="presOf" srcId="{4A63CD3A-B0D1-4B24-9180-7478211741F2}" destId="{455BA8B4-44DC-4348-9962-F4EA1AB388F9}" srcOrd="0" destOrd="0" presId="urn:microsoft.com/office/officeart/2005/8/layout/arrow3"/>
    <dgm:cxn modelId="{A472AF83-77CA-4027-B8B1-6BF1C7BD82F5}" type="presOf" srcId="{24FEF061-22A3-4E83-9FFB-B20199829988}" destId="{F691CEF8-1BD2-4F4F-A030-07BAFF5CEB28}" srcOrd="0" destOrd="0" presId="urn:microsoft.com/office/officeart/2005/8/layout/arrow3"/>
    <dgm:cxn modelId="{56F6F093-39C6-49D3-A430-A0963EF9BE86}" type="presParOf" srcId="{A7C3B350-CF76-4D80-97BC-C92A1F6313ED}" destId="{B19ADD7C-FF44-4E1A-99C6-B0C021A14EE6}" srcOrd="0" destOrd="0" presId="urn:microsoft.com/office/officeart/2005/8/layout/arrow3"/>
    <dgm:cxn modelId="{05FA4153-DD8B-4B05-A45A-2D73D7F92E76}" type="presParOf" srcId="{A7C3B350-CF76-4D80-97BC-C92A1F6313ED}" destId="{C4ADEBAF-A89A-4B0E-BAE5-68EB2FE1D4BB}" srcOrd="1" destOrd="0" presId="urn:microsoft.com/office/officeart/2005/8/layout/arrow3"/>
    <dgm:cxn modelId="{B62408DD-00F1-4583-97CA-34192926DD51}" type="presParOf" srcId="{A7C3B350-CF76-4D80-97BC-C92A1F6313ED}" destId="{455BA8B4-44DC-4348-9962-F4EA1AB388F9}" srcOrd="2" destOrd="0" presId="urn:microsoft.com/office/officeart/2005/8/layout/arrow3"/>
    <dgm:cxn modelId="{E700165D-0294-4FF9-9EFA-122015826D87}" type="presParOf" srcId="{A7C3B350-CF76-4D80-97BC-C92A1F6313ED}" destId="{A2357211-12FD-4768-BB92-C9E43016BFBC}" srcOrd="3" destOrd="0" presId="urn:microsoft.com/office/officeart/2005/8/layout/arrow3"/>
    <dgm:cxn modelId="{61E8E558-2F46-4756-AC9B-B384F2455133}" type="presParOf" srcId="{A7C3B350-CF76-4D80-97BC-C92A1F6313ED}" destId="{F691CEF8-1BD2-4F4F-A030-07BAFF5CEB2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ADD7C-FF44-4E1A-99C6-B0C021A14EE6}">
      <dsp:nvSpPr>
        <dsp:cNvPr id="0" name=""/>
        <dsp:cNvSpPr/>
      </dsp:nvSpPr>
      <dsp:spPr>
        <a:xfrm rot="21300000">
          <a:off x="7448" y="624136"/>
          <a:ext cx="3511086" cy="324218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C4ADEBAF-A89A-4B0E-BAE5-68EB2FE1D4BB}">
      <dsp:nvSpPr>
        <dsp:cNvPr id="0" name=""/>
        <dsp:cNvSpPr/>
      </dsp:nvSpPr>
      <dsp:spPr>
        <a:xfrm>
          <a:off x="423117" y="78624"/>
          <a:ext cx="1057794" cy="628996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BA8B4-44DC-4348-9962-F4EA1AB388F9}">
      <dsp:nvSpPr>
        <dsp:cNvPr id="0" name=""/>
        <dsp:cNvSpPr/>
      </dsp:nvSpPr>
      <dsp:spPr>
        <a:xfrm>
          <a:off x="1868770" y="0"/>
          <a:ext cx="1128314" cy="66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Opportunities</a:t>
          </a:r>
          <a:endParaRPr lang="de-DE" sz="1200" kern="1200" dirty="0"/>
        </a:p>
      </dsp:txBody>
      <dsp:txXfrm>
        <a:off x="1868770" y="0"/>
        <a:ext cx="1128314" cy="660446"/>
      </dsp:txXfrm>
    </dsp:sp>
    <dsp:sp modelId="{A2357211-12FD-4768-BB92-C9E43016BFBC}">
      <dsp:nvSpPr>
        <dsp:cNvPr id="0" name=""/>
        <dsp:cNvSpPr/>
      </dsp:nvSpPr>
      <dsp:spPr>
        <a:xfrm>
          <a:off x="2045070" y="864870"/>
          <a:ext cx="1057794" cy="628996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1CEF8-1BD2-4F4F-A030-07BAFF5CEB28}">
      <dsp:nvSpPr>
        <dsp:cNvPr id="0" name=""/>
        <dsp:cNvSpPr/>
      </dsp:nvSpPr>
      <dsp:spPr>
        <a:xfrm>
          <a:off x="528897" y="912044"/>
          <a:ext cx="1128314" cy="66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Limitations</a:t>
          </a:r>
          <a:endParaRPr lang="de-DE" sz="1200" kern="1200" dirty="0"/>
        </a:p>
      </dsp:txBody>
      <dsp:txXfrm>
        <a:off x="528897" y="912044"/>
        <a:ext cx="1128314" cy="660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ADD7C-FF44-4E1A-99C6-B0C021A14EE6}">
      <dsp:nvSpPr>
        <dsp:cNvPr id="0" name=""/>
        <dsp:cNvSpPr/>
      </dsp:nvSpPr>
      <dsp:spPr>
        <a:xfrm rot="21300000">
          <a:off x="7448" y="624136"/>
          <a:ext cx="3511086" cy="32421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ADEBAF-A89A-4B0E-BAE5-68EB2FE1D4BB}">
      <dsp:nvSpPr>
        <dsp:cNvPr id="0" name=""/>
        <dsp:cNvSpPr/>
      </dsp:nvSpPr>
      <dsp:spPr>
        <a:xfrm>
          <a:off x="423117" y="78624"/>
          <a:ext cx="1057794" cy="62899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5BA8B4-44DC-4348-9962-F4EA1AB388F9}">
      <dsp:nvSpPr>
        <dsp:cNvPr id="0" name=""/>
        <dsp:cNvSpPr/>
      </dsp:nvSpPr>
      <dsp:spPr>
        <a:xfrm>
          <a:off x="1868770" y="0"/>
          <a:ext cx="1128314" cy="66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Opportunities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1868770" y="0"/>
        <a:ext cx="1128314" cy="660446"/>
      </dsp:txXfrm>
    </dsp:sp>
    <dsp:sp modelId="{A2357211-12FD-4768-BB92-C9E43016BFBC}">
      <dsp:nvSpPr>
        <dsp:cNvPr id="0" name=""/>
        <dsp:cNvSpPr/>
      </dsp:nvSpPr>
      <dsp:spPr>
        <a:xfrm>
          <a:off x="2045070" y="864870"/>
          <a:ext cx="1057794" cy="62899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91CEF8-1BD2-4F4F-A030-07BAFF5CEB28}">
      <dsp:nvSpPr>
        <dsp:cNvPr id="0" name=""/>
        <dsp:cNvSpPr/>
      </dsp:nvSpPr>
      <dsp:spPr>
        <a:xfrm>
          <a:off x="528897" y="912044"/>
          <a:ext cx="1128314" cy="66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Limitations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528897" y="912044"/>
        <a:ext cx="1128314" cy="660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03/09/2021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03/09/2021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0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Orcan</a:t>
            </a:r>
            <a:r>
              <a:rPr lang="de-DE" dirty="0" smtClean="0"/>
              <a:t>: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endParaRPr lang="de-DE" dirty="0" smtClean="0"/>
          </a:p>
          <a:p>
            <a:r>
              <a:rPr lang="de-DE" dirty="0" smtClean="0"/>
              <a:t>Path:</a:t>
            </a:r>
            <a:r>
              <a:rPr lang="de-DE" baseline="0" dirty="0" smtClean="0"/>
              <a:t> </a:t>
            </a:r>
            <a:r>
              <a:rPr lang="de-DE" dirty="0" err="1" smtClean="0"/>
              <a:t>audiological</a:t>
            </a:r>
            <a:r>
              <a:rPr lang="de-DE" dirty="0" smtClean="0"/>
              <a:t> </a:t>
            </a:r>
            <a:r>
              <a:rPr lang="de-DE" dirty="0" err="1" smtClean="0"/>
              <a:t>diagnostics</a:t>
            </a:r>
            <a:endParaRPr lang="de-DE" dirty="0" smtClean="0"/>
          </a:p>
          <a:p>
            <a:r>
              <a:rPr lang="de-DE" dirty="0" smtClean="0"/>
              <a:t>Lion:</a:t>
            </a:r>
            <a:r>
              <a:rPr lang="de-DE" baseline="0" dirty="0" smtClean="0"/>
              <a:t> </a:t>
            </a:r>
            <a:r>
              <a:rPr lang="de-DE" b="1" dirty="0" err="1" smtClean="0"/>
              <a:t>energy</a:t>
            </a:r>
            <a:r>
              <a:rPr lang="de-DE" b="1" dirty="0" smtClean="0"/>
              <a:t> </a:t>
            </a:r>
            <a:r>
              <a:rPr lang="de-DE" b="1" dirty="0" err="1" smtClean="0"/>
              <a:t>storage</a:t>
            </a:r>
            <a:r>
              <a:rPr lang="de-DE" b="1" dirty="0" smtClean="0"/>
              <a:t> </a:t>
            </a:r>
            <a:r>
              <a:rPr lang="de-DE" b="1" dirty="0" err="1" smtClean="0"/>
              <a:t>applications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9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erklären lassen.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erklären lassen.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9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ist auf Y Achse?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7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ist der Unterschied zur Folie 10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8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52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en-US" noProof="0" dirty="0" smtClean="0"/>
              <a:t>Speaker</a:t>
            </a:r>
          </a:p>
          <a:p>
            <a:pPr lvl="0"/>
            <a:r>
              <a:rPr lang="en-US" noProof="0" dirty="0" smtClean="0"/>
              <a:t>Place, date (spelling: 00 January 2015)</a:t>
            </a:r>
            <a:endParaRPr lang="en-US" noProof="0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 hasCustomPrompt="1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9" hasCustomPrompt="1"/>
          </p:nvPr>
        </p:nvSpPr>
        <p:spPr>
          <a:xfrm>
            <a:off x="4638601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 hasCustomPrompt="1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20" hasCustomPrompt="1"/>
          </p:nvPr>
        </p:nvSpPr>
        <p:spPr>
          <a:xfrm>
            <a:off x="4638601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6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3BC1FDD-95A2-1C4C-832B-4DBF842FB2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1162" y="1594917"/>
            <a:ext cx="8515772" cy="3100908"/>
          </a:xfrm>
          <a:prstGeom prst="rect">
            <a:avLst/>
          </a:prstGeom>
          <a:solidFill>
            <a:srgbClr val="DCD7D4"/>
          </a:solidFill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en-US" noProof="0" dirty="0" smtClean="0"/>
              <a:t>Drag image onto placeholder or add by clicking on symbol</a:t>
            </a:r>
            <a:endParaRPr lang="en-US" noProof="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B3BC1FDD-95A2-1C4C-832B-4DBF842FB2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1162" y="2143125"/>
            <a:ext cx="8515772" cy="2552700"/>
          </a:xfrm>
          <a:prstGeom prst="rect">
            <a:avLst/>
          </a:prstGeom>
          <a:solidFill>
            <a:srgbClr val="DCD7D4"/>
          </a:solidFill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en-US" noProof="0" dirty="0" smtClean="0"/>
              <a:t>Drag image onto placeholder or add by clicking on symbol</a:t>
            </a:r>
            <a:endParaRPr lang="en-US" noProof="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B3BC1FDD-95A2-1C4C-832B-4DBF842FB2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47178" y="1602000"/>
            <a:ext cx="4179755" cy="3093825"/>
          </a:xfrm>
          <a:prstGeom prst="rect">
            <a:avLst/>
          </a:prstGeom>
          <a:solidFill>
            <a:srgbClr val="DCD7D4"/>
          </a:solidFill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en-US" noProof="0" dirty="0" smtClean="0"/>
              <a:t>Drag image onto placeholder or add by clicking on symbol</a:t>
            </a:r>
            <a:endParaRPr lang="en-US" noProof="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8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 hasCustomPrompt="1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="" xmlns:a16="http://schemas.microsoft.com/office/drawing/2014/main" id="{B3BC1FDD-95A2-1C4C-832B-4DBF842FB2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48200" y="2148752"/>
            <a:ext cx="4178734" cy="2547074"/>
          </a:xfrm>
          <a:prstGeom prst="rect">
            <a:avLst/>
          </a:prstGeom>
          <a:solidFill>
            <a:srgbClr val="DCD7D4"/>
          </a:solidFill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en-US" noProof="0" dirty="0" smtClean="0"/>
              <a:t>Drag image onto placeholder or add by clicking on symbol</a:t>
            </a:r>
            <a:endParaRPr lang="en-US" noProof="0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 hasCustomPrompt="1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="" xmlns:a16="http://schemas.microsoft.com/office/drawing/2014/main" id="{B3BC1FDD-95A2-1C4C-832B-4DBF842FB29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8200" y="2148752"/>
            <a:ext cx="4178734" cy="2547074"/>
          </a:xfrm>
          <a:prstGeom prst="rect">
            <a:avLst/>
          </a:prstGeom>
          <a:solidFill>
            <a:srgbClr val="DCD7D4"/>
          </a:solidFill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en-US" noProof="0" dirty="0" smtClean="0"/>
              <a:t>Drag image onto placeholder or add by clicking on symbol</a:t>
            </a:r>
            <a:endParaRPr lang="en-US" noProof="0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="" xmlns:a16="http://schemas.microsoft.com/office/drawing/2014/main" id="{B3BC1FDD-95A2-1C4C-832B-4DBF842FB2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2133600"/>
            <a:ext cx="9144000" cy="3047520"/>
          </a:xfrm>
          <a:prstGeom prst="rect">
            <a:avLst/>
          </a:prstGeom>
          <a:solidFill>
            <a:srgbClr val="DCD7D4"/>
          </a:solidFill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en-US" noProof="0" dirty="0" smtClean="0"/>
              <a:t>Drag image onto placeholder or add by clicking on symbol</a:t>
            </a:r>
            <a:endParaRPr lang="en-US" noProof="0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="" xmlns:a16="http://schemas.microsoft.com/office/drawing/2014/main" id="{B3BC1FDD-95A2-1C4C-832B-4DBF842FB2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600200"/>
            <a:ext cx="9144000" cy="3580920"/>
          </a:xfrm>
          <a:prstGeom prst="rect">
            <a:avLst/>
          </a:prstGeom>
          <a:solidFill>
            <a:srgbClr val="DCD7D4"/>
          </a:solidFill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en-US" noProof="0" dirty="0" smtClean="0"/>
              <a:t>Drag image onto placeholder or add by clicking on symbol</a:t>
            </a:r>
            <a:endParaRPr lang="en-US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1" y="1321641"/>
            <a:ext cx="8508999" cy="352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200"/>
            </a:lvl3pPr>
          </a:lstStyle>
          <a:p>
            <a:pPr lvl="0"/>
            <a:r>
              <a:rPr lang="de-DE" noProof="0" dirty="0" smtClean="0"/>
              <a:t>Inhalt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Dr. rer. nat. Erika Mustermann (TUM) | kann beliebig erweitert werden | Infos mit Strich trennen</a:t>
            </a:r>
            <a:endParaRPr lang="en-US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1" y="745751"/>
            <a:ext cx="8508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2400"/>
              </a:lnSpc>
              <a:defRPr lang="de-DE" sz="2250" noProof="0" dirty="0"/>
            </a:lvl1pPr>
          </a:lstStyle>
          <a:p>
            <a:pPr lvl="0"/>
            <a:r>
              <a:rPr lang="de-DE" noProof="0" dirty="0" smtClean="0"/>
              <a:t>Titel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7457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en-US" noProof="0" dirty="0" smtClean="0"/>
              <a:t>Speaker</a:t>
            </a:r>
          </a:p>
          <a:p>
            <a:pPr lvl="0"/>
            <a:r>
              <a:rPr lang="en-US" noProof="0" dirty="0" smtClean="0"/>
              <a:t>Place, date (spelling: 00 January 2015)</a:t>
            </a:r>
            <a:endParaRPr lang="en-US" noProof="0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573528"/>
            <a:ext cx="8128000" cy="457200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0" y="1100470"/>
            <a:ext cx="8128000" cy="3577514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01.10.2014</a:t>
            </a:r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Applied econometrics: an introduction    -     Session 9: Resolving some common problems in quantitative studies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919F4-4B21-48BB-BFDD-3E2FAE6C9052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53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1" y="1874520"/>
            <a:ext cx="8508999" cy="297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200"/>
            </a:lvl3pPr>
          </a:lstStyle>
          <a:p>
            <a:pPr lvl="0"/>
            <a:r>
              <a:rPr lang="de-DE" noProof="0" dirty="0" smtClean="0"/>
              <a:t>Inhalt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sz="1200" noProof="0" dirty="0" smtClean="0"/>
              <a:t>Dritte Ebene</a:t>
            </a:r>
            <a:endParaRPr lang="de-DE" noProof="0" dirty="0" smtClean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Dr. rer. nat. Erika Mustermann (TUM) | kann beliebig erweitert werden | Infos mit Strich trennen</a:t>
            </a:r>
            <a:endParaRPr lang="en-US" dirty="0" smtClean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321642"/>
            <a:ext cx="8508999" cy="5362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 smtClean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1" y="745751"/>
            <a:ext cx="8508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2400"/>
              </a:lnSpc>
              <a:defRPr lang="de-DE" sz="2250" noProof="0" dirty="0"/>
            </a:lvl1pPr>
          </a:lstStyle>
          <a:p>
            <a:pPr lvl="0"/>
            <a:r>
              <a:rPr lang="de-DE" noProof="0" dirty="0" smtClean="0"/>
              <a:t>Titel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0095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Presentation pattern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can also be used as a chapter separator</a:t>
            </a:r>
            <a:endParaRPr lang="de-DE" noProof="0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Presentation pattern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can also be used as a chapter separator</a:t>
            </a:r>
            <a:endParaRPr lang="de-DE" noProof="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en-US" noProof="0" dirty="0" smtClean="0"/>
              <a:t>Speaker</a:t>
            </a:r>
          </a:p>
          <a:p>
            <a:pPr lvl="0"/>
            <a:r>
              <a:rPr lang="en-US" noProof="0" dirty="0" smtClean="0"/>
              <a:t>Place, date (spelling: 00 January 2015)</a:t>
            </a:r>
            <a:endParaRPr lang="en-US" noProof="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1162" y="1492894"/>
            <a:ext cx="8515338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Speaker</a:t>
            </a:r>
          </a:p>
          <a:p>
            <a:pPr lvl="0"/>
            <a:r>
              <a:rPr lang="en-US" noProof="0" dirty="0" smtClean="0"/>
              <a:t>Place, date (spelling: 00 January 2015)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955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Presentation pattern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can also be used as a chapter separator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7004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en-US" noProof="0" dirty="0" smtClean="0"/>
              <a:t>Speaker</a:t>
            </a:r>
          </a:p>
          <a:p>
            <a:pPr lvl="0"/>
            <a:r>
              <a:rPr lang="en-US" noProof="0" dirty="0" smtClean="0"/>
              <a:t>Place, date (spelling: 00 January 2015)</a:t>
            </a:r>
            <a:endParaRPr lang="en-US" noProof="0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 marL="0" indent="0">
              <a:buNone/>
              <a:defRPr/>
            </a:lvl2pPr>
            <a:lvl3pPr marL="176213" indent="0">
              <a:buNone/>
              <a:defRPr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Edit </a:t>
            </a:r>
            <a:r>
              <a:rPr lang="de-DE" noProof="0" dirty="0" err="1" smtClean="0"/>
              <a:t>content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en-US" noProof="0" dirty="0" smtClean="0"/>
              <a:t>Click to edit the title of the presentation</a:t>
            </a:r>
            <a:endParaRPr lang="de-DE" noProof="0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324000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253" r="-83" b="1915"/>
          <a:stretch/>
        </p:blipFill>
        <p:spPr>
          <a:xfrm>
            <a:off x="1" y="-15239"/>
            <a:ext cx="9151619" cy="515874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0" name="Bild 6" descr="20150416 tum logo blau png fin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9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  <a:endParaRPr lang="en-US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25" r:id="rId5"/>
    <p:sldLayoutId id="2147483726" r:id="rId6"/>
    <p:sldLayoutId id="2147483721" r:id="rId7"/>
    <p:sldLayoutId id="2147483722" r:id="rId8"/>
    <p:sldLayoutId id="2147483723" r:id="rId9"/>
    <p:sldLayoutId id="2147483711" r:id="rId10"/>
    <p:sldLayoutId id="2147483703" r:id="rId11"/>
    <p:sldLayoutId id="2147483653" r:id="rId12"/>
    <p:sldLayoutId id="2147483656" r:id="rId13"/>
    <p:sldLayoutId id="2147483727" r:id="rId14"/>
    <p:sldLayoutId id="2147483728" r:id="rId15"/>
    <p:sldLayoutId id="214748372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18800" y="4854985"/>
            <a:ext cx="6081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6"/>
            <a:ext cx="782953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rer</a:t>
            </a:r>
            <a:r>
              <a:rPr lang="en-US" dirty="0" smtClean="0"/>
              <a:t>. nat. Erika </a:t>
            </a:r>
            <a:r>
              <a:rPr lang="en-US" dirty="0" err="1" smtClean="0"/>
              <a:t>Mustermann</a:t>
            </a:r>
            <a:r>
              <a:rPr lang="en-US" dirty="0" smtClean="0"/>
              <a:t> (TUM) | can be extended as desired | separate info with dash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4202" y="4494364"/>
            <a:ext cx="2057884" cy="3956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baseline="-25000" dirty="0" smtClean="0"/>
              <a:t> </a:t>
            </a:r>
            <a:endParaRPr lang="en-US" baseline="-250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6745" y="3205467"/>
            <a:ext cx="8508999" cy="95559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100" b="1" dirty="0" smtClean="0">
                <a:solidFill>
                  <a:schemeClr val="bg1"/>
                </a:solidFill>
              </a:rPr>
              <a:t>Hanna Hottenrott – Technische Universität München</a:t>
            </a:r>
          </a:p>
          <a:p>
            <a:pPr>
              <a:lnSpc>
                <a:spcPct val="150000"/>
              </a:lnSpc>
            </a:pPr>
            <a:endParaRPr lang="de-DE" sz="11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solidFill>
                  <a:schemeClr val="bg1"/>
                </a:solidFill>
              </a:rPr>
              <a:t>FT </a:t>
            </a:r>
            <a:r>
              <a:rPr lang="de-DE" sz="1100" b="1" dirty="0" err="1">
                <a:solidFill>
                  <a:schemeClr val="bg1"/>
                </a:solidFill>
              </a:rPr>
              <a:t>Eval</a:t>
            </a:r>
            <a:r>
              <a:rPr lang="de-DE" sz="1100" b="1" dirty="0">
                <a:solidFill>
                  <a:schemeClr val="bg1"/>
                </a:solidFill>
              </a:rPr>
              <a:t> </a:t>
            </a:r>
            <a:r>
              <a:rPr lang="de-DE" sz="1100" b="1" dirty="0" smtClean="0">
                <a:solidFill>
                  <a:schemeClr val="bg1"/>
                </a:solidFill>
              </a:rPr>
              <a:t>Veranstaltung: "</a:t>
            </a:r>
            <a:r>
              <a:rPr lang="de-DE" sz="1100" b="1" dirty="0">
                <a:solidFill>
                  <a:schemeClr val="bg1"/>
                </a:solidFill>
              </a:rPr>
              <a:t>Was können ökonometrische Methoden, was können sie nicht?„</a:t>
            </a:r>
          </a:p>
          <a:p>
            <a:pPr>
              <a:lnSpc>
                <a:spcPct val="150000"/>
              </a:lnSpc>
            </a:pPr>
            <a:r>
              <a:rPr lang="de-DE" sz="1100" b="1" dirty="0">
                <a:solidFill>
                  <a:schemeClr val="bg1"/>
                </a:solidFill>
              </a:rPr>
              <a:t>Österreichisches Institut für Wirtschaftsforschung</a:t>
            </a:r>
          </a:p>
          <a:p>
            <a:pPr>
              <a:lnSpc>
                <a:spcPct val="150000"/>
              </a:lnSpc>
            </a:pPr>
            <a:r>
              <a:rPr lang="de-DE" sz="1100" b="1" dirty="0">
                <a:solidFill>
                  <a:schemeClr val="bg1"/>
                </a:solidFill>
              </a:rPr>
              <a:t>3. September 2021</a:t>
            </a:r>
          </a:p>
          <a:p>
            <a:pPr>
              <a:lnSpc>
                <a:spcPct val="150000"/>
              </a:lnSpc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091" y="972000"/>
            <a:ext cx="7931292" cy="383381"/>
          </a:xfrm>
        </p:spPr>
        <p:txBody>
          <a:bodyPr/>
          <a:lstStyle/>
          <a:p>
            <a:r>
              <a:rPr lang="de-DE" b="1" dirty="0"/>
              <a:t>Nicht-experimentelle Methoden zur Kausalanalyse: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Am Beispiel der </a:t>
            </a:r>
            <a:br>
              <a:rPr lang="de-DE" dirty="0" smtClean="0"/>
            </a:br>
            <a:r>
              <a:rPr lang="de-DE" dirty="0" smtClean="0"/>
              <a:t>Evaluierung </a:t>
            </a:r>
            <a:r>
              <a:rPr lang="de-DE" dirty="0"/>
              <a:t>öffentlicher Gründungsförderung</a:t>
            </a:r>
          </a:p>
        </p:txBody>
      </p:sp>
    </p:spTree>
    <p:extLst>
      <p:ext uri="{BB962C8B-B14F-4D97-AF65-F5344CB8AC3E}">
        <p14:creationId xmlns:p14="http://schemas.microsoft.com/office/powerpoint/2010/main" val="20941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19090" y="997526"/>
            <a:ext cx="8508999" cy="309562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Minimum data requirements: </a:t>
            </a:r>
          </a:p>
          <a:p>
            <a:pPr marL="746522" lvl="3" indent="-342900">
              <a:buFont typeface="Arial" panose="020B0604020202020204" pitchFamily="34" charset="0"/>
              <a:buChar char="•"/>
            </a:pPr>
            <a:r>
              <a:rPr lang="en-US" dirty="0"/>
              <a:t>Comprehensive data </a:t>
            </a:r>
            <a:r>
              <a:rPr lang="en-US" dirty="0" smtClean="0"/>
              <a:t>with ideally </a:t>
            </a:r>
            <a:r>
              <a:rPr lang="en-US" b="1" dirty="0" smtClean="0">
                <a:solidFill>
                  <a:srgbClr val="005293"/>
                </a:solidFill>
              </a:rPr>
              <a:t>some time-series properties</a:t>
            </a:r>
            <a:endParaRPr lang="en-US" b="1" dirty="0">
              <a:solidFill>
                <a:srgbClr val="005293"/>
              </a:solidFill>
            </a:endParaRPr>
          </a:p>
          <a:p>
            <a:pPr marL="2722959" lvl="5" indent="-342900"/>
            <a:r>
              <a:rPr lang="en-US" sz="1400" b="1" dirty="0">
                <a:solidFill>
                  <a:srgbClr val="005293"/>
                </a:solidFill>
              </a:rPr>
              <a:t>Recipients</a:t>
            </a:r>
            <a:r>
              <a:rPr lang="en-US" sz="1400" dirty="0">
                <a:solidFill>
                  <a:srgbClr val="005293"/>
                </a:solidFill>
              </a:rPr>
              <a:t> </a:t>
            </a:r>
            <a:r>
              <a:rPr lang="en-US" sz="1400" dirty="0"/>
              <a:t>and </a:t>
            </a:r>
            <a:r>
              <a:rPr lang="en-US" sz="1400" b="1" dirty="0">
                <a:solidFill>
                  <a:srgbClr val="005293"/>
                </a:solidFill>
              </a:rPr>
              <a:t>non-recipients</a:t>
            </a:r>
          </a:p>
          <a:p>
            <a:pPr marL="2722959" lvl="5" indent="-342900"/>
            <a:r>
              <a:rPr lang="en-US" sz="1400" b="1" dirty="0">
                <a:solidFill>
                  <a:srgbClr val="005293"/>
                </a:solidFill>
              </a:rPr>
              <a:t>Founder</a:t>
            </a:r>
            <a:r>
              <a:rPr lang="en-US" sz="1400" dirty="0">
                <a:solidFill>
                  <a:srgbClr val="005293"/>
                </a:solidFill>
              </a:rPr>
              <a:t> </a:t>
            </a:r>
            <a:r>
              <a:rPr lang="en-US" sz="1400" dirty="0"/>
              <a:t>(team) and </a:t>
            </a:r>
            <a:r>
              <a:rPr lang="en-US" sz="1400" b="1" dirty="0">
                <a:solidFill>
                  <a:srgbClr val="005293"/>
                </a:solidFill>
              </a:rPr>
              <a:t>firm</a:t>
            </a:r>
            <a:r>
              <a:rPr lang="en-US" sz="1400" dirty="0">
                <a:solidFill>
                  <a:srgbClr val="005293"/>
                </a:solidFill>
              </a:rPr>
              <a:t> </a:t>
            </a:r>
            <a:r>
              <a:rPr lang="en-US" sz="1400" b="1" dirty="0">
                <a:solidFill>
                  <a:srgbClr val="005293"/>
                </a:solidFill>
              </a:rPr>
              <a:t>characteristics</a:t>
            </a:r>
            <a:r>
              <a:rPr lang="en-US" sz="1400" b="1" dirty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dirty="0"/>
              <a:t>Here: </a:t>
            </a:r>
          </a:p>
          <a:p>
            <a:pPr marL="660797" lvl="3" indent="-257175">
              <a:buFont typeface="Arial" panose="020B0604020202020204" pitchFamily="34" charset="0"/>
              <a:buChar char="•"/>
            </a:pPr>
            <a:r>
              <a:rPr lang="en-US" dirty="0"/>
              <a:t>Founding cohorts 2005-2012 (IAB/ZEW Start-up Panel)</a:t>
            </a:r>
          </a:p>
          <a:p>
            <a:pPr marL="660797" lvl="3" indent="-257175">
              <a:buFont typeface="Arial" panose="020B0604020202020204" pitchFamily="34" charset="0"/>
              <a:buChar char="•"/>
            </a:pPr>
            <a:r>
              <a:rPr lang="en-US" dirty="0"/>
              <a:t>Information on receipt of subsidy </a:t>
            </a:r>
            <a:endParaRPr lang="en-US" dirty="0" smtClean="0"/>
          </a:p>
          <a:p>
            <a:pPr marL="660797" lvl="3" indent="-257175">
              <a:buFont typeface="Arial" panose="020B0604020202020204" pitchFamily="34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on </a:t>
            </a:r>
            <a:r>
              <a:rPr lang="en-US" b="1" dirty="0">
                <a:solidFill>
                  <a:srgbClr val="005293"/>
                </a:solidFill>
              </a:rPr>
              <a:t>relevant performance outcomes</a:t>
            </a:r>
            <a:r>
              <a:rPr lang="en-US" dirty="0"/>
              <a:t>: employees, turnover, R&amp;D spending, </a:t>
            </a:r>
            <a:r>
              <a:rPr lang="en-US" dirty="0" smtClean="0"/>
              <a:t>investment, innovation success</a:t>
            </a:r>
          </a:p>
          <a:p>
            <a:pPr marL="660797" lvl="3" indent="-257175">
              <a:buFont typeface="Arial" panose="020B0604020202020204" pitchFamily="34" charset="0"/>
              <a:buChar char="•"/>
            </a:pPr>
            <a:r>
              <a:rPr lang="en-US" dirty="0"/>
              <a:t>Information on </a:t>
            </a:r>
            <a:r>
              <a:rPr lang="en-US" b="1" dirty="0">
                <a:solidFill>
                  <a:srgbClr val="005293"/>
                </a:solidFill>
              </a:rPr>
              <a:t>relevant </a:t>
            </a:r>
            <a:r>
              <a:rPr lang="en-US" b="1" dirty="0" smtClean="0">
                <a:solidFill>
                  <a:srgbClr val="005293"/>
                </a:solidFill>
              </a:rPr>
              <a:t>founder and firm characteristics</a:t>
            </a:r>
            <a:r>
              <a:rPr lang="en-US" b="1" dirty="0" smtClean="0"/>
              <a:t> </a:t>
            </a:r>
            <a:r>
              <a:rPr lang="en-US" sz="1100" dirty="0" smtClean="0"/>
              <a:t>(</a:t>
            </a:r>
            <a:r>
              <a:rPr lang="en-US" sz="1100" dirty="0" err="1" smtClean="0">
                <a:latin typeface="CharisSIL"/>
              </a:rPr>
              <a:t>Lechner</a:t>
            </a:r>
            <a:r>
              <a:rPr lang="en-US" sz="1100" dirty="0">
                <a:latin typeface="CharisSIL"/>
              </a:rPr>
              <a:t>, M., </a:t>
            </a:r>
            <a:r>
              <a:rPr lang="en-US" sz="1100" dirty="0" err="1">
                <a:latin typeface="CharisSIL"/>
              </a:rPr>
              <a:t>Wunsch</a:t>
            </a:r>
            <a:r>
              <a:rPr lang="en-US" sz="1100" dirty="0">
                <a:latin typeface="CharisSIL"/>
              </a:rPr>
              <a:t>, C., 2013. Sensitivity of matching-based program evaluations to </a:t>
            </a:r>
            <a:r>
              <a:rPr lang="en-US" sz="1100" dirty="0" smtClean="0">
                <a:latin typeface="CharisSIL"/>
              </a:rPr>
              <a:t>the availability </a:t>
            </a:r>
            <a:r>
              <a:rPr lang="en-US" sz="1100" dirty="0">
                <a:latin typeface="CharisSIL"/>
              </a:rPr>
              <a:t>of control variables. </a:t>
            </a:r>
            <a:r>
              <a:rPr lang="en-US" sz="1100" dirty="0" err="1">
                <a:latin typeface="CharisSIL"/>
              </a:rPr>
              <a:t>Labour</a:t>
            </a:r>
            <a:r>
              <a:rPr lang="en-US" sz="1100" dirty="0">
                <a:latin typeface="CharisSIL"/>
              </a:rPr>
              <a:t> Econ. 21, </a:t>
            </a:r>
            <a:r>
              <a:rPr lang="en-US" sz="1100" dirty="0" smtClean="0">
                <a:latin typeface="CharisSIL"/>
              </a:rPr>
              <a:t>111–121)</a:t>
            </a:r>
            <a:r>
              <a:rPr lang="en-US" sz="1100" dirty="0" smtClean="0"/>
              <a:t> </a:t>
            </a:r>
            <a:endParaRPr lang="de-DE" sz="1100" dirty="0"/>
          </a:p>
          <a:p>
            <a:pPr algn="ctr"/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19090" y="289663"/>
            <a:ext cx="8508999" cy="380810"/>
          </a:xfrm>
        </p:spPr>
        <p:txBody>
          <a:bodyPr/>
          <a:lstStyle/>
          <a:p>
            <a:r>
              <a:rPr lang="en-US" dirty="0" smtClean="0"/>
              <a:t>Research method: Propensity Score Matching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7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82" y="3655728"/>
            <a:ext cx="1528102" cy="40213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88" y="289564"/>
            <a:ext cx="8508999" cy="380810"/>
          </a:xfrm>
        </p:spPr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000591" y="4742911"/>
            <a:ext cx="608134" cy="273844"/>
          </a:xfrm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95" y="1712292"/>
            <a:ext cx="1143000" cy="38576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148844" y="2164159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b="1" dirty="0" err="1"/>
              <a:t>Founders</a:t>
            </a:r>
            <a:r>
              <a:rPr lang="de-DE" sz="1050" b="1" dirty="0"/>
              <a:t>: </a:t>
            </a:r>
            <a:r>
              <a:rPr lang="de-DE" sz="1050" dirty="0"/>
              <a:t>Dr. Andreas Sichert, Dr.-Ing. Andreas Schuster, Richard Aumann</a:t>
            </a:r>
          </a:p>
          <a:p>
            <a:r>
              <a:rPr lang="de-DE" sz="1050" b="1" dirty="0"/>
              <a:t>Year: </a:t>
            </a:r>
            <a:r>
              <a:rPr lang="de-DE" sz="1050" dirty="0"/>
              <a:t>2008</a:t>
            </a:r>
          </a:p>
          <a:p>
            <a:r>
              <a:rPr lang="de-DE" sz="1050" b="1" dirty="0" err="1"/>
              <a:t>Activity</a:t>
            </a:r>
            <a:r>
              <a:rPr lang="de-DE" sz="1050" b="1" dirty="0"/>
              <a:t>: </a:t>
            </a:r>
            <a:r>
              <a:rPr lang="de-DE" sz="1050" dirty="0" err="1"/>
              <a:t>waste</a:t>
            </a:r>
            <a:r>
              <a:rPr lang="de-DE" sz="1050" dirty="0"/>
              <a:t> </a:t>
            </a:r>
            <a:r>
              <a:rPr lang="de-DE" sz="1050" dirty="0" err="1"/>
              <a:t>heat</a:t>
            </a:r>
            <a:r>
              <a:rPr lang="de-DE" sz="1050" dirty="0"/>
              <a:t> </a:t>
            </a:r>
            <a:r>
              <a:rPr lang="de-DE" sz="1050" dirty="0" err="1"/>
              <a:t>recovery</a:t>
            </a:r>
            <a:endParaRPr lang="de-DE" sz="1050" dirty="0"/>
          </a:p>
        </p:txBody>
      </p:sp>
      <p:sp>
        <p:nvSpPr>
          <p:cNvPr id="7" name="Rechteck 6"/>
          <p:cNvSpPr/>
          <p:nvPr/>
        </p:nvSpPr>
        <p:spPr>
          <a:xfrm>
            <a:off x="4483356" y="2248906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b="1" dirty="0" err="1"/>
              <a:t>Founders</a:t>
            </a:r>
            <a:r>
              <a:rPr lang="de-DE" sz="1050" b="1" dirty="0"/>
              <a:t>: </a:t>
            </a:r>
            <a:r>
              <a:rPr lang="de-DE" sz="1050" dirty="0"/>
              <a:t>Dr. Andre </a:t>
            </a:r>
            <a:r>
              <a:rPr lang="de-DE" sz="1050" dirty="0" err="1"/>
              <a:t>Lodwig</a:t>
            </a:r>
            <a:r>
              <a:rPr lang="de-DE" sz="1050" dirty="0"/>
              <a:t>, Dr. Hans Oswald</a:t>
            </a:r>
            <a:br>
              <a:rPr lang="de-DE" sz="1050" dirty="0"/>
            </a:br>
            <a:r>
              <a:rPr lang="de-DE" sz="1050" b="1" dirty="0"/>
              <a:t>Year: </a:t>
            </a:r>
            <a:r>
              <a:rPr lang="de-DE" sz="1050" dirty="0"/>
              <a:t>2007</a:t>
            </a:r>
          </a:p>
          <a:p>
            <a:r>
              <a:rPr lang="de-DE" sz="1050" b="1" dirty="0" err="1"/>
              <a:t>Activity</a:t>
            </a:r>
            <a:r>
              <a:rPr lang="de-DE" sz="1050" b="1" dirty="0"/>
              <a:t>: </a:t>
            </a:r>
            <a:r>
              <a:rPr lang="de-DE" sz="1050" dirty="0" err="1"/>
              <a:t>audiological</a:t>
            </a:r>
            <a:r>
              <a:rPr lang="de-DE" sz="1050" dirty="0"/>
              <a:t> </a:t>
            </a:r>
            <a:r>
              <a:rPr lang="de-DE" sz="1050" dirty="0" err="1"/>
              <a:t>diagnostics</a:t>
            </a:r>
            <a:endParaRPr lang="de-DE" sz="1050" dirty="0"/>
          </a:p>
          <a:p>
            <a:endParaRPr lang="en-US" sz="105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44" y="1633232"/>
            <a:ext cx="1259021" cy="49101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4" y="3299582"/>
            <a:ext cx="2428875" cy="111442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209137" y="4119896"/>
            <a:ext cx="3429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b="1" dirty="0" err="1"/>
              <a:t>Founders</a:t>
            </a:r>
            <a:r>
              <a:rPr lang="de-DE" sz="1050" b="1" dirty="0"/>
              <a:t>: </a:t>
            </a:r>
            <a:r>
              <a:rPr lang="de-DE" sz="1050" dirty="0"/>
              <a:t>Daniel </a:t>
            </a:r>
            <a:r>
              <a:rPr lang="de-DE" sz="1050" dirty="0" err="1"/>
              <a:t>Quinger</a:t>
            </a:r>
            <a:r>
              <a:rPr lang="de-DE" sz="1050" dirty="0"/>
              <a:t>, </a:t>
            </a:r>
            <a:r>
              <a:rPr lang="de-DE" sz="1050" dirty="0" smtClean="0"/>
              <a:t>Dr. Michael </a:t>
            </a:r>
            <a:r>
              <a:rPr lang="de-DE" sz="1050" dirty="0"/>
              <a:t>Geppert, Tobias Mayer</a:t>
            </a:r>
            <a:br>
              <a:rPr lang="de-DE" sz="1050" dirty="0"/>
            </a:br>
            <a:r>
              <a:rPr lang="de-DE" sz="1050" b="1" dirty="0"/>
              <a:t>Year: </a:t>
            </a:r>
            <a:r>
              <a:rPr lang="de-DE" sz="1050" dirty="0"/>
              <a:t>2008</a:t>
            </a:r>
          </a:p>
          <a:p>
            <a:r>
              <a:rPr lang="de-DE" sz="1050" b="1" dirty="0" err="1"/>
              <a:t>Activity</a:t>
            </a:r>
            <a:r>
              <a:rPr lang="de-DE" sz="1050" b="1" dirty="0"/>
              <a:t>: </a:t>
            </a:r>
            <a:r>
              <a:rPr lang="de-DE" sz="1050" dirty="0" err="1"/>
              <a:t>energy</a:t>
            </a:r>
            <a:r>
              <a:rPr lang="de-DE" sz="1050" dirty="0"/>
              <a:t> </a:t>
            </a:r>
            <a:r>
              <a:rPr lang="de-DE" sz="1050" dirty="0" err="1"/>
              <a:t>storage</a:t>
            </a:r>
            <a:r>
              <a:rPr lang="de-DE" sz="1050" dirty="0"/>
              <a:t> </a:t>
            </a:r>
            <a:r>
              <a:rPr lang="de-DE" sz="1050" dirty="0" err="1"/>
              <a:t>applications</a:t>
            </a:r>
            <a:endParaRPr lang="de-DE" sz="1050" dirty="0"/>
          </a:p>
          <a:p>
            <a:endParaRPr lang="en-US" sz="1050" dirty="0"/>
          </a:p>
        </p:txBody>
      </p:sp>
      <p:sp>
        <p:nvSpPr>
          <p:cNvPr id="14" name="Rechteck 13"/>
          <p:cNvSpPr/>
          <p:nvPr/>
        </p:nvSpPr>
        <p:spPr>
          <a:xfrm>
            <a:off x="4334256" y="585499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Gründer: Dr. Joachim Wiest, Prof. Dr. Bernhard Wolf, Dr. Helmut Herz, Herbert </a:t>
            </a:r>
            <a:r>
              <a:rPr lang="de-DE" b="1" dirty="0" err="1"/>
              <a:t>Zuleger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Gründungsjahr: 2007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4479893" y="4120594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b="1" dirty="0" err="1"/>
              <a:t>Founders</a:t>
            </a:r>
            <a:r>
              <a:rPr lang="de-DE" sz="1050" b="1" dirty="0"/>
              <a:t>: </a:t>
            </a:r>
            <a:r>
              <a:rPr lang="de-DE" sz="1050" dirty="0"/>
              <a:t>Dr. Joachim Wiest, Prof. Dr. Bernhard Wolf, Dr. Helmut Herz, Herbert </a:t>
            </a:r>
            <a:r>
              <a:rPr lang="de-DE" sz="1050" dirty="0" err="1"/>
              <a:t>Zuleger</a:t>
            </a:r>
            <a:r>
              <a:rPr lang="de-DE" sz="1050" dirty="0"/>
              <a:t/>
            </a:r>
            <a:br>
              <a:rPr lang="de-DE" sz="1050" dirty="0"/>
            </a:br>
            <a:r>
              <a:rPr lang="de-DE" sz="1050" b="1" dirty="0"/>
              <a:t>Year: </a:t>
            </a:r>
            <a:r>
              <a:rPr lang="de-DE" sz="1050" dirty="0"/>
              <a:t>2007</a:t>
            </a:r>
          </a:p>
          <a:p>
            <a:r>
              <a:rPr lang="de-DE" sz="1050" b="1" dirty="0" err="1"/>
              <a:t>Activity</a:t>
            </a:r>
            <a:r>
              <a:rPr lang="de-DE" sz="1050" b="1" dirty="0"/>
              <a:t>: </a:t>
            </a:r>
            <a:r>
              <a:rPr lang="de-DE" sz="1050" dirty="0" err="1"/>
              <a:t>system</a:t>
            </a:r>
            <a:r>
              <a:rPr lang="de-DE" sz="1050" dirty="0"/>
              <a:t> </a:t>
            </a:r>
            <a:r>
              <a:rPr lang="de-DE" sz="1050" dirty="0" err="1"/>
              <a:t>solutions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microphysiometry</a:t>
            </a:r>
            <a:endParaRPr lang="en-US" sz="1050" dirty="0"/>
          </a:p>
        </p:txBody>
      </p:sp>
      <p:sp>
        <p:nvSpPr>
          <p:cNvPr id="2" name="Textfeld 1"/>
          <p:cNvSpPr txBox="1"/>
          <p:nvPr/>
        </p:nvSpPr>
        <p:spPr>
          <a:xfrm>
            <a:off x="295631" y="1472634"/>
            <a:ext cx="1530675" cy="2105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i="1" dirty="0">
                <a:latin typeface="+mn-lt"/>
              </a:rPr>
              <a:t>Treatment group S = 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3339" y="3315128"/>
            <a:ext cx="1335302" cy="2105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i="1" dirty="0">
                <a:latin typeface="+mn-lt"/>
              </a:rPr>
              <a:t>Control group S = 0</a:t>
            </a:r>
          </a:p>
        </p:txBody>
      </p:sp>
      <p:sp>
        <p:nvSpPr>
          <p:cNvPr id="9" name="Rechteck 8"/>
          <p:cNvSpPr/>
          <p:nvPr/>
        </p:nvSpPr>
        <p:spPr>
          <a:xfrm>
            <a:off x="249382" y="881252"/>
            <a:ext cx="7817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Pick </a:t>
            </a:r>
            <a:r>
              <a:rPr lang="en-US" dirty="0"/>
              <a:t>for each treated the most </a:t>
            </a:r>
            <a:r>
              <a:rPr lang="en-US" dirty="0" smtClean="0"/>
              <a:t>similar un-treated </a:t>
            </a:r>
            <a:r>
              <a:rPr lang="en-US" dirty="0"/>
              <a:t>firm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2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287918" y="1066863"/>
            <a:ext cx="8508999" cy="3095625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5293"/>
                </a:solidFill>
              </a:rPr>
              <a:t>Collect attributes that predict treatment</a:t>
            </a:r>
          </a:p>
          <a:p>
            <a:pPr eaLnBrk="1" fontAlgn="b" hangingPunct="1"/>
            <a:endParaRPr lang="en-US" dirty="0" smtClean="0">
              <a:solidFill>
                <a:srgbClr val="005293"/>
              </a:solidFill>
            </a:endParaRPr>
          </a:p>
          <a:p>
            <a:pPr eaLnBrk="1" fontAlgn="b" hangingPunct="1"/>
            <a:r>
              <a:rPr lang="en-US" dirty="0">
                <a:solidFill>
                  <a:srgbClr val="005293"/>
                </a:solidFill>
              </a:rPr>
              <a:t>	</a:t>
            </a:r>
            <a:r>
              <a:rPr lang="en-US" dirty="0" smtClean="0"/>
              <a:t>Founder(s)‘ academic background, age, industry experience, entrepreneurial experience, 	professional experience, team (composition, e.g. gender, academic background), </a:t>
            </a:r>
            <a:r>
              <a:rPr lang="en-US" dirty="0" err="1" smtClean="0"/>
              <a:t>enture</a:t>
            </a:r>
            <a:r>
              <a:rPr lang="en-US" dirty="0" smtClean="0"/>
              <a:t> age, 	revenue, profit, ex-ante financing structure, patents, market penetration (e.g. export), R&amp;D 	activity, capacity utilization, location characteristics</a:t>
            </a:r>
          </a:p>
          <a:p>
            <a:pPr eaLnBrk="1" fontAlgn="b" hangingPunct="1"/>
            <a:endParaRPr lang="en-US" dirty="0">
              <a:solidFill>
                <a:srgbClr val="005293"/>
              </a:solidFill>
            </a:endParaRPr>
          </a:p>
          <a:p>
            <a:pPr marL="285750" indent="-285750" eaLnBrk="1" fontAlgn="b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5293"/>
                </a:solidFill>
                <a:sym typeface="Wingdings" panose="05000000000000000000" pitchFamily="2" charset="2"/>
              </a:rPr>
              <a:t>Estimate </a:t>
            </a:r>
            <a:r>
              <a:rPr lang="en-US" b="1" dirty="0">
                <a:solidFill>
                  <a:srgbClr val="005293"/>
                </a:solidFill>
                <a:sym typeface="Wingdings" panose="05000000000000000000" pitchFamily="2" charset="2"/>
              </a:rPr>
              <a:t>propensity to receive treatment</a:t>
            </a:r>
            <a:r>
              <a:rPr lang="en-US" b="1" dirty="0">
                <a:solidFill>
                  <a:srgbClr val="005293"/>
                </a:solidFill>
              </a:rPr>
              <a:t> </a:t>
            </a:r>
          </a:p>
          <a:p>
            <a:pPr eaLnBrk="1" fontAlgn="b" hangingPunct="1"/>
            <a:endParaRPr lang="en-US" dirty="0" smtClean="0">
              <a:solidFill>
                <a:srgbClr val="005293"/>
              </a:solidFill>
            </a:endParaRPr>
          </a:p>
          <a:p>
            <a:pPr eaLnBrk="1" fontAlgn="b" hangingPunct="1"/>
            <a:endParaRPr lang="en-US" dirty="0" smtClean="0"/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r>
              <a:rPr lang="en-US" dirty="0" smtClean="0"/>
              <a:t>Calculate </a:t>
            </a:r>
            <a:r>
              <a:rPr lang="en-US" dirty="0"/>
              <a:t>the </a:t>
            </a:r>
            <a:r>
              <a:rPr lang="en-US" dirty="0" err="1"/>
              <a:t>Mahalanobis</a:t>
            </a:r>
            <a:r>
              <a:rPr lang="en-US" dirty="0"/>
              <a:t> distance between a </a:t>
            </a:r>
            <a:r>
              <a:rPr lang="en-US" dirty="0" smtClean="0"/>
              <a:t>treated </a:t>
            </a:r>
            <a:r>
              <a:rPr lang="en-US" dirty="0"/>
              <a:t>and </a:t>
            </a:r>
            <a:r>
              <a:rPr lang="en-US" dirty="0" smtClean="0"/>
              <a:t>a control observation (</a:t>
            </a:r>
            <a:r>
              <a:rPr lang="en-US" dirty="0" err="1" smtClean="0"/>
              <a:t>Gerfin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Lechner</a:t>
            </a:r>
            <a:r>
              <a:rPr lang="en-US" dirty="0" smtClean="0"/>
              <a:t> 2002</a:t>
            </a:r>
            <a:r>
              <a:rPr lang="en-US" dirty="0"/>
              <a:t>) </a:t>
            </a:r>
            <a:endParaRPr lang="en-US" dirty="0" smtClean="0"/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5293"/>
              </a:solidFill>
            </a:endParaRPr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5293"/>
                </a:solidFill>
              </a:rPr>
              <a:t>For </a:t>
            </a:r>
            <a:r>
              <a:rPr lang="en-US" b="1" dirty="0">
                <a:solidFill>
                  <a:srgbClr val="005293"/>
                </a:solidFill>
              </a:rPr>
              <a:t>each treated firm pick closest neighbor(s) </a:t>
            </a:r>
            <a:r>
              <a:rPr lang="en-US" dirty="0"/>
              <a:t>(Rosenbaum and Rubin, 1983)</a:t>
            </a:r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4117" y="289664"/>
            <a:ext cx="8508999" cy="38081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Propensity Score Matching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22141" y="4162488"/>
            <a:ext cx="6292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3253637" y="3109959"/>
                <a:ext cx="24981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endChr m:val="|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637" y="3109959"/>
                <a:ext cx="2498184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18033" r="-19756" b="-1852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7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287918" y="1066863"/>
            <a:ext cx="8508999" cy="3095625"/>
          </a:xfrm>
        </p:spPr>
        <p:txBody>
          <a:bodyPr/>
          <a:lstStyle/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293"/>
                </a:solidFill>
              </a:rPr>
              <a:t>Employ a caliper to avoid “bad matches” </a:t>
            </a:r>
            <a:r>
              <a:rPr lang="en-US" dirty="0"/>
              <a:t>by imposing a threshold of the maximum distance allowed </a:t>
            </a:r>
          </a:p>
          <a:p>
            <a:pPr marL="574676" lvl="2" indent="-214313" eaLnBrk="1" fontAlgn="b" hangingPunct="1">
              <a:buFont typeface="Arial" panose="020B0604020202020204" pitchFamily="34" charset="0"/>
              <a:buChar char="•"/>
            </a:pPr>
            <a:r>
              <a:rPr lang="en-US" dirty="0" smtClean="0"/>
              <a:t>Why? Closest neighbor could still be relatively far away, i.e. not similar enough</a:t>
            </a:r>
          </a:p>
          <a:p>
            <a:pPr marL="574676" lvl="2" indent="-214313" eaLnBrk="1" fontAlgn="b" hangingPunct="1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5293"/>
              </a:solidFill>
            </a:endParaRPr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5293"/>
                </a:solidFill>
              </a:rPr>
              <a:t>Combine </a:t>
            </a:r>
            <a:r>
              <a:rPr lang="en-US" b="1" dirty="0">
                <a:solidFill>
                  <a:srgbClr val="005293"/>
                </a:solidFill>
              </a:rPr>
              <a:t>with exact matching </a:t>
            </a:r>
            <a:r>
              <a:rPr lang="en-US" dirty="0"/>
              <a:t>(founding cohort, sector, region) </a:t>
            </a:r>
          </a:p>
          <a:p>
            <a:pPr marL="574676" lvl="2" indent="-214313" eaLnBrk="1" fontAlgn="b" hangingPunct="1">
              <a:buFont typeface="Arial" panose="020B0604020202020204" pitchFamily="34" charset="0"/>
              <a:buChar char="•"/>
            </a:pPr>
            <a:r>
              <a:rPr lang="en-US" dirty="0" smtClean="0"/>
              <a:t>Why? Some comparisons may simply not be reasonable</a:t>
            </a:r>
          </a:p>
          <a:p>
            <a:pPr marL="574676" lvl="2" indent="-214313" eaLnBrk="1" fontAlgn="b" hangingPunct="1">
              <a:buFont typeface="Arial" panose="020B0604020202020204" pitchFamily="34" charset="0"/>
              <a:buChar char="•"/>
            </a:pPr>
            <a:r>
              <a:rPr lang="en-US" b="1" dirty="0" smtClean="0"/>
              <a:t>PSM</a:t>
            </a:r>
            <a:r>
              <a:rPr lang="en-US" dirty="0" smtClean="0"/>
              <a:t> reduces complexity by matching on a single score, but this has drawbacks compared to (Coarsened) </a:t>
            </a:r>
            <a:r>
              <a:rPr lang="en-US" b="1" dirty="0" smtClean="0"/>
              <a:t>Exact Matching </a:t>
            </a:r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r>
              <a:rPr lang="en-US" dirty="0" smtClean="0"/>
              <a:t>Conditional </a:t>
            </a:r>
            <a:r>
              <a:rPr lang="en-US" dirty="0"/>
              <a:t>independence assumption </a:t>
            </a:r>
            <a:r>
              <a:rPr lang="en-US" dirty="0" smtClean="0"/>
              <a:t>(Rubin </a:t>
            </a:r>
            <a:r>
              <a:rPr lang="en-US" dirty="0"/>
              <a:t>1977):</a:t>
            </a:r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 eaLnBrk="1" fontAlgn="b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Estimate the </a:t>
            </a:r>
            <a:r>
              <a:rPr lang="en-US" b="1" dirty="0" smtClean="0">
                <a:solidFill>
                  <a:srgbClr val="005293"/>
                </a:solidFill>
              </a:rPr>
              <a:t>average treatment effect</a:t>
            </a:r>
            <a:r>
              <a:rPr lang="en-US" dirty="0" smtClean="0"/>
              <a:t> as: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4117" y="289664"/>
            <a:ext cx="8508999" cy="38081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Propensity</a:t>
            </a:r>
            <a:r>
              <a:rPr dirty="0"/>
              <a:t> </a:t>
            </a:r>
            <a:r>
              <a:rPr dirty="0" smtClean="0"/>
              <a:t>Score </a:t>
            </a:r>
            <a:r>
              <a:rPr dirty="0" err="1" smtClean="0"/>
              <a:t>Matching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22141" y="4162488"/>
            <a:ext cx="6292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232056" y="4450002"/>
                <a:ext cx="5474534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𝑇𝑇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56" y="4450002"/>
                <a:ext cx="5474534" cy="404983"/>
              </a:xfrm>
              <a:prstGeom prst="rect">
                <a:avLst/>
              </a:prstGeom>
              <a:blipFill rotWithShape="0">
                <a:blip r:embed="rId2"/>
                <a:stretch>
                  <a:fillRect t="-156061" r="-7127" b="-2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905815" y="3472855"/>
                <a:ext cx="3273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815" y="3472855"/>
                <a:ext cx="327320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20000" r="-14898" b="-19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3726" y="296591"/>
            <a:ext cx="8508999" cy="380810"/>
          </a:xfrm>
          <a:prstGeom prst="rect">
            <a:avLst/>
          </a:prstGeom>
        </p:spPr>
        <p:txBody>
          <a:bodyPr/>
          <a:lstStyle/>
          <a:p>
            <a:r>
              <a:rPr dirty="0"/>
              <a:t>The </a:t>
            </a:r>
            <a:r>
              <a:rPr dirty="0" err="1"/>
              <a:t>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21" y="1168978"/>
            <a:ext cx="7074548" cy="35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5689" y="289664"/>
            <a:ext cx="8508999" cy="4103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Characteristics </a:t>
            </a:r>
            <a:r>
              <a:rPr lang="en-US" u="sng" dirty="0" smtClean="0"/>
              <a:t>before</a:t>
            </a:r>
            <a:r>
              <a:rPr lang="en-US" dirty="0" smtClean="0"/>
              <a:t> matching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20817"/>
              </p:ext>
            </p:extLst>
          </p:nvPr>
        </p:nvGraphicFramePr>
        <p:xfrm>
          <a:off x="195689" y="1087584"/>
          <a:ext cx="4074976" cy="3322747"/>
        </p:xfrm>
        <a:graphic>
          <a:graphicData uri="http://schemas.openxmlformats.org/drawingml/2006/table">
            <a:tbl>
              <a:tblPr firstRow="1" firstCol="1" bandRow="1"/>
              <a:tblGrid>
                <a:gridCol w="1464476">
                  <a:extLst>
                    <a:ext uri="{9D8B030D-6E8A-4147-A177-3AD203B41FA5}">
                      <a16:colId xmlns:a16="http://schemas.microsoft.com/office/drawing/2014/main" xmlns="" val="1154192218"/>
                    </a:ext>
                  </a:extLst>
                </a:gridCol>
                <a:gridCol w="678033">
                  <a:extLst>
                    <a:ext uri="{9D8B030D-6E8A-4147-A177-3AD203B41FA5}">
                      <a16:colId xmlns:a16="http://schemas.microsoft.com/office/drawing/2014/main" xmlns="" val="290838108"/>
                    </a:ext>
                  </a:extLst>
                </a:gridCol>
                <a:gridCol w="486868">
                  <a:extLst>
                    <a:ext uri="{9D8B030D-6E8A-4147-A177-3AD203B41FA5}">
                      <a16:colId xmlns:a16="http://schemas.microsoft.com/office/drawing/2014/main" xmlns="" val="3739307345"/>
                    </a:ext>
                  </a:extLst>
                </a:gridCol>
                <a:gridCol w="131637">
                  <a:extLst>
                    <a:ext uri="{9D8B030D-6E8A-4147-A177-3AD203B41FA5}">
                      <a16:colId xmlns:a16="http://schemas.microsoft.com/office/drawing/2014/main" xmlns="" val="1878032169"/>
                    </a:ext>
                  </a:extLst>
                </a:gridCol>
                <a:gridCol w="419112">
                  <a:extLst>
                    <a:ext uri="{9D8B030D-6E8A-4147-A177-3AD203B41FA5}">
                      <a16:colId xmlns:a16="http://schemas.microsoft.com/office/drawing/2014/main" xmlns="" val="3604217780"/>
                    </a:ext>
                  </a:extLst>
                </a:gridCol>
                <a:gridCol w="419112">
                  <a:extLst>
                    <a:ext uri="{9D8B030D-6E8A-4147-A177-3AD203B41FA5}">
                      <a16:colId xmlns:a16="http://schemas.microsoft.com/office/drawing/2014/main" xmlns="" val="3260058335"/>
                    </a:ext>
                  </a:extLst>
                </a:gridCol>
                <a:gridCol w="390754">
                  <a:extLst>
                    <a:ext uri="{9D8B030D-6E8A-4147-A177-3AD203B41FA5}">
                      <a16:colId xmlns:a16="http://schemas.microsoft.com/office/drawing/2014/main" xmlns="" val="2200786929"/>
                    </a:ext>
                  </a:extLst>
                </a:gridCol>
                <a:gridCol w="84984">
                  <a:extLst>
                    <a:ext uri="{9D8B030D-6E8A-4147-A177-3AD203B41FA5}">
                      <a16:colId xmlns:a16="http://schemas.microsoft.com/office/drawing/2014/main" xmlns="" val="4000078829"/>
                    </a:ext>
                  </a:extLst>
                </a:gridCol>
              </a:tblGrid>
              <a:tr h="4558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</a:t>
                      </a:r>
                      <a:r>
                        <a:rPr lang="de-DE" sz="9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Control Group</a:t>
                      </a:r>
                      <a:r>
                        <a:rPr lang="de-DE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Group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5073905"/>
                  </a:ext>
                </a:extLst>
              </a:tr>
              <a:tr h="14445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 4,057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 822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6830044"/>
                  </a:ext>
                </a:extLst>
              </a:tr>
              <a:tr h="144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t-test*</a:t>
                      </a:r>
                      <a:endParaRPr lang="de-D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245742"/>
                  </a:ext>
                </a:extLst>
              </a:tr>
              <a:tr h="223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Founder characteristics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3998873"/>
                  </a:ext>
                </a:extLst>
              </a:tr>
              <a:tr h="260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lang="de-DE" sz="14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0.332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0.471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0.341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0.474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0.623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3764867"/>
                  </a:ext>
                </a:extLst>
              </a:tr>
              <a:tr h="260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Vocational</a:t>
                      </a:r>
                      <a:r>
                        <a:rPr lang="de-DE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de-DE" sz="14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0.190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0.392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0.178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0.382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3010092"/>
                  </a:ext>
                </a:extLst>
              </a:tr>
              <a:tr h="260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Master craftsman</a:t>
                      </a:r>
                      <a:endParaRPr lang="de-DE" sz="14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0.221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0.210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0.408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3666960"/>
                  </a:ext>
                </a:extLst>
              </a:tr>
              <a:tr h="260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Founder age</a:t>
                      </a:r>
                      <a:endParaRPr lang="de-DE" sz="14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44.746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10.079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44.797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9.211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0.893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8600820"/>
                  </a:ext>
                </a:extLst>
              </a:tr>
              <a:tr h="260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r>
                        <a:rPr lang="de-DE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de-DE" sz="14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17.239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9.660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16.591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9.021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0.076</a:t>
                      </a:r>
                      <a:endParaRPr lang="de-D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4819172"/>
                  </a:ext>
                </a:extLst>
              </a:tr>
              <a:tr h="2996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Entrepreneurial </a:t>
                      </a: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de-DE" sz="14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0.458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0.498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0.416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0.493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0.029</a:t>
                      </a:r>
                      <a:endParaRPr lang="de-D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4194079"/>
                  </a:ext>
                </a:extLst>
              </a:tr>
              <a:tr h="260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Bankruptcy experience</a:t>
                      </a:r>
                      <a:endParaRPr lang="de-DE" sz="14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0.072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0.258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0.071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0.256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0.886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451452"/>
                  </a:ext>
                </a:extLst>
              </a:tr>
              <a:tr h="260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Opportunity driven</a:t>
                      </a:r>
                      <a:endParaRPr lang="de-DE" sz="14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0.779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0.755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0.430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0.138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7864806"/>
                  </a:ext>
                </a:extLst>
              </a:tr>
              <a:tr h="223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de-DE" sz="14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0.128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0.334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0.108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0.311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0.120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92" marR="297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5757211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614"/>
              </p:ext>
            </p:extLst>
          </p:nvPr>
        </p:nvGraphicFramePr>
        <p:xfrm>
          <a:off x="4439592" y="1087584"/>
          <a:ext cx="4222962" cy="36015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17346">
                  <a:extLst>
                    <a:ext uri="{9D8B030D-6E8A-4147-A177-3AD203B41FA5}">
                      <a16:colId xmlns:a16="http://schemas.microsoft.com/office/drawing/2014/main" xmlns="" val="2839532149"/>
                    </a:ext>
                  </a:extLst>
                </a:gridCol>
                <a:gridCol w="702512">
                  <a:extLst>
                    <a:ext uri="{9D8B030D-6E8A-4147-A177-3AD203B41FA5}">
                      <a16:colId xmlns:a16="http://schemas.microsoft.com/office/drawing/2014/main" xmlns="" val="1829773733"/>
                    </a:ext>
                  </a:extLst>
                </a:gridCol>
                <a:gridCol w="504445">
                  <a:extLst>
                    <a:ext uri="{9D8B030D-6E8A-4147-A177-3AD203B41FA5}">
                      <a16:colId xmlns:a16="http://schemas.microsoft.com/office/drawing/2014/main" xmlns="" val="408087099"/>
                    </a:ext>
                  </a:extLst>
                </a:gridCol>
                <a:gridCol w="136391">
                  <a:extLst>
                    <a:ext uri="{9D8B030D-6E8A-4147-A177-3AD203B41FA5}">
                      <a16:colId xmlns:a16="http://schemas.microsoft.com/office/drawing/2014/main" xmlns="" val="2133209593"/>
                    </a:ext>
                  </a:extLst>
                </a:gridCol>
                <a:gridCol w="434243">
                  <a:extLst>
                    <a:ext uri="{9D8B030D-6E8A-4147-A177-3AD203B41FA5}">
                      <a16:colId xmlns:a16="http://schemas.microsoft.com/office/drawing/2014/main" xmlns="" val="1276030128"/>
                    </a:ext>
                  </a:extLst>
                </a:gridCol>
                <a:gridCol w="434243">
                  <a:extLst>
                    <a:ext uri="{9D8B030D-6E8A-4147-A177-3AD203B41FA5}">
                      <a16:colId xmlns:a16="http://schemas.microsoft.com/office/drawing/2014/main" xmlns="" val="1611598816"/>
                    </a:ext>
                  </a:extLst>
                </a:gridCol>
                <a:gridCol w="397138">
                  <a:extLst>
                    <a:ext uri="{9D8B030D-6E8A-4147-A177-3AD203B41FA5}">
                      <a16:colId xmlns:a16="http://schemas.microsoft.com/office/drawing/2014/main" xmlns="" val="4272473182"/>
                    </a:ext>
                  </a:extLst>
                </a:gridCol>
                <a:gridCol w="96644">
                  <a:extLst>
                    <a:ext uri="{9D8B030D-6E8A-4147-A177-3AD203B41FA5}">
                      <a16:colId xmlns:a16="http://schemas.microsoft.com/office/drawing/2014/main" xmlns="" val="1910220361"/>
                    </a:ext>
                  </a:extLst>
                </a:gridCol>
              </a:tblGrid>
              <a:tr h="38776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</a:t>
                      </a:r>
                      <a:r>
                        <a:rPr lang="de-DE" sz="9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Control Group</a:t>
                      </a:r>
                      <a:r>
                        <a:rPr lang="de-DE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 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Group</a:t>
                      </a:r>
                      <a:endParaRPr lang="de-DE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 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7723246"/>
                  </a:ext>
                </a:extLst>
              </a:tr>
              <a:tr h="19470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N= 4,057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N= 822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110192"/>
                  </a:ext>
                </a:extLst>
              </a:tr>
              <a:tr h="194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Variables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err="1">
                          <a:effectLst/>
                        </a:rPr>
                        <a:t>Mean</a:t>
                      </a:r>
                      <a:r>
                        <a:rPr lang="de-DE" sz="900" b="1" dirty="0">
                          <a:effectLst/>
                        </a:rPr>
                        <a:t> 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SD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</a:rPr>
                        <a:t> </a:t>
                      </a:r>
                      <a:endParaRPr lang="de-DE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err="1">
                          <a:effectLst/>
                        </a:rPr>
                        <a:t>Mean</a:t>
                      </a:r>
                      <a:r>
                        <a:rPr lang="de-DE" sz="900" b="1" dirty="0">
                          <a:effectLst/>
                        </a:rPr>
                        <a:t> 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SD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</a:rPr>
                        <a:t>t-test*</a:t>
                      </a:r>
                      <a:endParaRPr lang="de-DE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</a:rPr>
                        <a:t> </a:t>
                      </a:r>
                      <a:endParaRPr lang="de-DE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895928"/>
                  </a:ext>
                </a:extLst>
              </a:tr>
              <a:tr h="194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</a:rPr>
                        <a:t>Firm </a:t>
                      </a:r>
                      <a:r>
                        <a:rPr lang="de-DE" sz="900" b="1" dirty="0" err="1">
                          <a:effectLst/>
                        </a:rPr>
                        <a:t>characteristics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78509317"/>
                  </a:ext>
                </a:extLst>
              </a:tr>
              <a:tr h="194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Team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0.374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0.484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0.384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0.487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0.589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3139635799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Start-up age</a:t>
                      </a:r>
                      <a:r>
                        <a:rPr lang="de-DE" sz="900" baseline="-25000">
                          <a:effectLst/>
                        </a:rPr>
                        <a:t>t-1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2.796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1.655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2.331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1.524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de-DE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992292430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Limited liability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0.520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0.500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0.557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0.497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  <a:effectLst/>
                        </a:rPr>
                        <a:t>0.051</a:t>
                      </a:r>
                      <a:endParaRPr lang="de-DE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3394915914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ln(Tangible assets)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5.814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4.468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5.733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4.551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0.634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2797638128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Patent stock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0.183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3.672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0.130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1.586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0.688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4082810766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Export activity</a:t>
                      </a:r>
                      <a:r>
                        <a:rPr lang="de-DE" sz="900" baseline="-25000" dirty="0">
                          <a:effectLst/>
                        </a:rPr>
                        <a:t>t-1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0.151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0.358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0.212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0.409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de-DE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68063770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Capacity utilization</a:t>
                      </a:r>
                      <a:r>
                        <a:rPr lang="de-DE" sz="900" baseline="-25000">
                          <a:effectLst/>
                        </a:rPr>
                        <a:t>t-1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84.988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29.852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88.104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28.668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  <a:effectLst/>
                        </a:rPr>
                        <a:t>0.006</a:t>
                      </a:r>
                      <a:endParaRPr lang="de-DE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1157234265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East Germany </a:t>
                      </a:r>
                      <a:r>
                        <a:rPr lang="de-DE" sz="900" dirty="0" err="1" smtClean="0">
                          <a:effectLst/>
                        </a:rPr>
                        <a:t>location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0.131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0.338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0.210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0.408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de-DE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337371393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ln(R&amp;D-Expenditure)</a:t>
                      </a:r>
                      <a:r>
                        <a:rPr lang="de-DE" sz="900" baseline="-25000">
                          <a:effectLst/>
                        </a:rPr>
                        <a:t>t-1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1.832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3.946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2.714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4.676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de-DE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4030193253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ln(Employees)</a:t>
                      </a:r>
                      <a:r>
                        <a:rPr lang="de-DE" sz="900" baseline="-25000">
                          <a:effectLst/>
                        </a:rPr>
                        <a:t>t-1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0.865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0.753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0.833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0.934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0.284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1496804030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>
                          <a:effectLst/>
                        </a:rPr>
                        <a:t>ln</a:t>
                      </a:r>
                      <a:r>
                        <a:rPr lang="de-DE" sz="900" dirty="0">
                          <a:effectLst/>
                        </a:rPr>
                        <a:t>(Revenue)</a:t>
                      </a:r>
                      <a:r>
                        <a:rPr lang="de-DE" sz="900" baseline="-25000" dirty="0">
                          <a:effectLst/>
                        </a:rPr>
                        <a:t>t-1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7.695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5.620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6.451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5.973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0.000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1426420567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ln(Tangible Investment)</a:t>
                      </a:r>
                      <a:r>
                        <a:rPr lang="de-DE" sz="900" baseline="-25000">
                          <a:effectLst/>
                        </a:rPr>
                        <a:t>t-1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5.471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4.817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5.017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5.052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0.015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3584725829"/>
                  </a:ext>
                </a:extLst>
              </a:tr>
              <a:tr h="2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Profit</a:t>
                      </a:r>
                      <a:r>
                        <a:rPr lang="de-DE" sz="900" baseline="-25000">
                          <a:effectLst/>
                        </a:rPr>
                        <a:t>t-1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17.724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105.303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6.123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94.865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0.003</a:t>
                      </a:r>
                      <a:endParaRPr lang="de-DE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61" marR="25261" marT="0" marB="0" anchor="b"/>
                </a:tc>
                <a:extLst>
                  <a:ext uri="{0D108BD9-81ED-4DB2-BD59-A6C34878D82A}">
                    <a16:rowId xmlns:a16="http://schemas.microsoft.com/office/drawing/2014/main" xmlns="" val="1456499993"/>
                  </a:ext>
                </a:extLst>
              </a:tr>
            </a:tbl>
          </a:graphicData>
        </a:graphic>
      </p:graphicFrame>
      <p:sp>
        <p:nvSpPr>
          <p:cNvPr id="10" name="Abgerundetes Rechteck 9"/>
          <p:cNvSpPr/>
          <p:nvPr/>
        </p:nvSpPr>
        <p:spPr>
          <a:xfrm>
            <a:off x="1295400" y="1149926"/>
            <a:ext cx="3002973" cy="5264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043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7581" y="275809"/>
            <a:ext cx="8508999" cy="38081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Outcomes</a:t>
            </a:r>
            <a:r>
              <a:rPr lang="en-US" dirty="0" smtClean="0"/>
              <a:t> </a:t>
            </a:r>
            <a:r>
              <a:rPr lang="en-US" u="sng" dirty="0" smtClean="0"/>
              <a:t>before</a:t>
            </a:r>
            <a:r>
              <a:rPr lang="en-US" dirty="0" smtClean="0"/>
              <a:t> matching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53820"/>
              </p:ext>
            </p:extLst>
          </p:nvPr>
        </p:nvGraphicFramePr>
        <p:xfrm>
          <a:off x="2030557" y="1118975"/>
          <a:ext cx="4782415" cy="2884704"/>
        </p:xfrm>
        <a:graphic>
          <a:graphicData uri="http://schemas.openxmlformats.org/drawingml/2006/table">
            <a:tbl>
              <a:tblPr firstRow="1" firstCol="1" bandRow="1"/>
              <a:tblGrid>
                <a:gridCol w="1593714">
                  <a:extLst>
                    <a:ext uri="{9D8B030D-6E8A-4147-A177-3AD203B41FA5}">
                      <a16:colId xmlns:a16="http://schemas.microsoft.com/office/drawing/2014/main" xmlns="" val="3155789739"/>
                    </a:ext>
                  </a:extLst>
                </a:gridCol>
                <a:gridCol w="160549">
                  <a:extLst>
                    <a:ext uri="{9D8B030D-6E8A-4147-A177-3AD203B41FA5}">
                      <a16:colId xmlns:a16="http://schemas.microsoft.com/office/drawing/2014/main" xmlns="" val="2279998771"/>
                    </a:ext>
                  </a:extLst>
                </a:gridCol>
                <a:gridCol w="557618">
                  <a:extLst>
                    <a:ext uri="{9D8B030D-6E8A-4147-A177-3AD203B41FA5}">
                      <a16:colId xmlns:a16="http://schemas.microsoft.com/office/drawing/2014/main" xmlns="" val="3141775196"/>
                    </a:ext>
                  </a:extLst>
                </a:gridCol>
                <a:gridCol w="606027">
                  <a:extLst>
                    <a:ext uri="{9D8B030D-6E8A-4147-A177-3AD203B41FA5}">
                      <a16:colId xmlns:a16="http://schemas.microsoft.com/office/drawing/2014/main" xmlns="" val="688139376"/>
                    </a:ext>
                  </a:extLst>
                </a:gridCol>
                <a:gridCol w="211794">
                  <a:extLst>
                    <a:ext uri="{9D8B030D-6E8A-4147-A177-3AD203B41FA5}">
                      <a16:colId xmlns:a16="http://schemas.microsoft.com/office/drawing/2014/main" xmlns="" val="2205728978"/>
                    </a:ext>
                  </a:extLst>
                </a:gridCol>
                <a:gridCol w="526029">
                  <a:extLst>
                    <a:ext uri="{9D8B030D-6E8A-4147-A177-3AD203B41FA5}">
                      <a16:colId xmlns:a16="http://schemas.microsoft.com/office/drawing/2014/main" xmlns="" val="1688056362"/>
                    </a:ext>
                  </a:extLst>
                </a:gridCol>
                <a:gridCol w="603150">
                  <a:extLst>
                    <a:ext uri="{9D8B030D-6E8A-4147-A177-3AD203B41FA5}">
                      <a16:colId xmlns:a16="http://schemas.microsoft.com/office/drawing/2014/main" xmlns="" val="645258334"/>
                    </a:ext>
                  </a:extLst>
                </a:gridCol>
                <a:gridCol w="434549">
                  <a:extLst>
                    <a:ext uri="{9D8B030D-6E8A-4147-A177-3AD203B41FA5}">
                      <a16:colId xmlns:a16="http://schemas.microsoft.com/office/drawing/2014/main" xmlns="" val="661785410"/>
                    </a:ext>
                  </a:extLst>
                </a:gridCol>
                <a:gridCol w="88985">
                  <a:extLst>
                    <a:ext uri="{9D8B030D-6E8A-4147-A177-3AD203B41FA5}">
                      <a16:colId xmlns:a16="http://schemas.microsoft.com/office/drawing/2014/main" xmlns="" val="1271498813"/>
                    </a:ext>
                  </a:extLst>
                </a:gridCol>
              </a:tblGrid>
              <a:tr h="535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</a:t>
                      </a:r>
                      <a:r>
                        <a:rPr lang="de-DE" sz="9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Control Group</a:t>
                      </a:r>
                      <a:r>
                        <a:rPr lang="de-DE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r>
                        <a:rPr lang="de-DE" sz="9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Group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863762"/>
                  </a:ext>
                </a:extLst>
              </a:tr>
              <a:tr h="314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t-test*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06906"/>
                  </a:ext>
                </a:extLst>
              </a:tr>
              <a:tr h="5771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9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4333727"/>
                  </a:ext>
                </a:extLst>
              </a:tr>
              <a:tr h="2779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(R&amp;D-</a:t>
                      </a:r>
                      <a:r>
                        <a:rPr lang="en-US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Employees)</a:t>
                      </a:r>
                      <a:r>
                        <a:rPr lang="en-US" sz="900" i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t+1</a:t>
                      </a:r>
                      <a:endParaRPr lang="de-DE" sz="9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1,029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494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1,173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6204237"/>
                  </a:ext>
                </a:extLst>
              </a:tr>
              <a:tr h="28781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(R&amp;D-</a:t>
                      </a:r>
                      <a:r>
                        <a:rPr lang="en-US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</a:t>
                      </a:r>
                      <a:r>
                        <a:rPr lang="en-US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Employees)</a:t>
                      </a:r>
                      <a:r>
                        <a:rPr lang="en-US" sz="900" i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t+1</a:t>
                      </a:r>
                      <a:endParaRPr lang="de-DE" sz="9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11.200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26.318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15.003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28.326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7032238"/>
                  </a:ext>
                </a:extLst>
              </a:tr>
              <a:tr h="2441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lang="de-DE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(R&amp;D-</a:t>
                      </a: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</a:t>
                      </a:r>
                      <a:r>
                        <a:rPr lang="de-DE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de-DE" sz="900" i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t+1</a:t>
                      </a:r>
                      <a:endParaRPr lang="de-DE" sz="9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3.208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4.835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4.178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5.277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1793311"/>
                  </a:ext>
                </a:extLst>
              </a:tr>
              <a:tr h="27216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ln(R&amp;D-Employees)</a:t>
                      </a:r>
                      <a:r>
                        <a:rPr lang="en-US" sz="900" i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t+1</a:t>
                      </a:r>
                      <a:endParaRPr lang="de-DE" sz="9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0.220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0.482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0.347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0.596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6857398"/>
                  </a:ext>
                </a:extLst>
              </a:tr>
              <a:tr h="27381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lang="de-DE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Employees</a:t>
                      </a:r>
                      <a:r>
                        <a:rPr lang="de-DE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de-DE" sz="900" i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t+1</a:t>
                      </a:r>
                      <a:endParaRPr lang="de-DE" sz="9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1.340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0.637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1.504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0.746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9798609"/>
                  </a:ext>
                </a:extLst>
              </a:tr>
              <a:tr h="28843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lang="de-DE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(Revenue)</a:t>
                      </a:r>
                      <a:r>
                        <a:rPr lang="de-DE" sz="900" i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t+1</a:t>
                      </a:r>
                      <a:endParaRPr lang="de-DE" sz="9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11.035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3.559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11.260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3.534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3371278"/>
                  </a:ext>
                </a:extLst>
              </a:tr>
              <a:tr h="2441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lang="de-DE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Tangible Investment</a:t>
                      </a:r>
                      <a:r>
                        <a:rPr lang="de-DE" sz="9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de-DE" sz="900" i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t+1</a:t>
                      </a:r>
                      <a:endParaRPr lang="de-DE" sz="9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6.254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4.606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7.001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4.441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9250229"/>
                  </a:ext>
                </a:extLst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1935010" y="3235037"/>
            <a:ext cx="4905672" cy="22167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14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6189185" y="3149236"/>
            <a:ext cx="1342635" cy="160460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30" name="Rechteck 29"/>
          <p:cNvSpPr/>
          <p:nvPr/>
        </p:nvSpPr>
        <p:spPr>
          <a:xfrm>
            <a:off x="1436013" y="3161969"/>
            <a:ext cx="1254627" cy="10240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3833329" y="3158276"/>
            <a:ext cx="1345883" cy="72902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91147"/>
            <a:ext cx="8508999" cy="38081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Plausible timing?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17</a:t>
            </a:fld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885950" y="2361335"/>
            <a:ext cx="5470814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721645" y="2474224"/>
            <a:ext cx="328616" cy="9473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 smtClean="0">
                <a:latin typeface="+mn-lt"/>
              </a:rPr>
              <a:t>  t</a:t>
            </a:r>
            <a:r>
              <a:rPr lang="en-US" baseline="-25000" dirty="0" smtClean="0">
                <a:latin typeface="+mn-lt"/>
              </a:rPr>
              <a:t>-1</a:t>
            </a:r>
          </a:p>
          <a:p>
            <a:pPr>
              <a:lnSpc>
                <a:spcPct val="114000"/>
              </a:lnSpc>
            </a:pPr>
            <a:endParaRPr lang="en-US" dirty="0" smtClean="0">
              <a:latin typeface="+mn-lt"/>
            </a:endParaRPr>
          </a:p>
          <a:p>
            <a:pPr>
              <a:lnSpc>
                <a:spcPct val="114000"/>
              </a:lnSpc>
            </a:pPr>
            <a:endParaRPr lang="en-US" dirty="0" smtClean="0">
              <a:latin typeface="+mn-lt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1885950" y="2306783"/>
            <a:ext cx="0" cy="14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V="1">
            <a:off x="3252357" y="2304184"/>
            <a:ext cx="0" cy="14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4417352" y="2310679"/>
            <a:ext cx="0" cy="14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V="1">
            <a:off x="6793057" y="2287300"/>
            <a:ext cx="0" cy="14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1443715" y="3204037"/>
            <a:ext cx="1292393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160" indent="-13216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time-variant founder &amp; venture characteristics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589428" y="2474490"/>
            <a:ext cx="1295226" cy="1263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 smtClean="0">
                <a:latin typeface="+mn-lt"/>
              </a:rPr>
              <a:t> t</a:t>
            </a:r>
            <a:endParaRPr lang="en-US" baseline="-25000" dirty="0" smtClean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n-lt"/>
              </a:rPr>
              <a:t>subsidy year</a:t>
            </a:r>
          </a:p>
          <a:p>
            <a:pPr>
              <a:lnSpc>
                <a:spcPct val="114000"/>
              </a:lnSpc>
            </a:pPr>
            <a:endParaRPr lang="en-US" dirty="0" smtClean="0">
              <a:latin typeface="+mn-lt"/>
            </a:endParaRPr>
          </a:p>
          <a:p>
            <a:pPr>
              <a:lnSpc>
                <a:spcPct val="114000"/>
              </a:lnSpc>
            </a:pPr>
            <a:endParaRPr lang="en-US" dirty="0" smtClean="0">
              <a:latin typeface="+mn-lt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857060" y="3181078"/>
            <a:ext cx="1359058" cy="72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160" indent="-13216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R&amp;D activities</a:t>
            </a:r>
          </a:p>
          <a:p>
            <a:pPr marL="132160" indent="-13216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Investment</a:t>
            </a:r>
          </a:p>
          <a:p>
            <a:pPr marL="132160" indent="-13216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Employment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235288" y="2492519"/>
            <a:ext cx="367088" cy="9473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 smtClean="0">
                <a:latin typeface="+mn-lt"/>
              </a:rPr>
              <a:t>  t</a:t>
            </a:r>
            <a:r>
              <a:rPr lang="en-US" baseline="-25000" dirty="0" smtClean="0">
                <a:latin typeface="+mn-lt"/>
              </a:rPr>
              <a:t>+1</a:t>
            </a:r>
          </a:p>
          <a:p>
            <a:pPr>
              <a:lnSpc>
                <a:spcPct val="114000"/>
              </a:lnSpc>
            </a:pPr>
            <a:endParaRPr lang="en-US" dirty="0" smtClean="0">
              <a:latin typeface="+mn-lt"/>
            </a:endParaRPr>
          </a:p>
          <a:p>
            <a:pPr>
              <a:lnSpc>
                <a:spcPct val="114000"/>
              </a:lnSpc>
            </a:pPr>
            <a:endParaRPr lang="en-US" dirty="0" smtClean="0"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609513" y="2506440"/>
            <a:ext cx="367088" cy="9473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 smtClean="0">
                <a:latin typeface="+mn-lt"/>
              </a:rPr>
              <a:t>  </a:t>
            </a:r>
            <a:r>
              <a:rPr lang="en-US" dirty="0" err="1" smtClean="0">
                <a:latin typeface="+mn-lt"/>
              </a:rPr>
              <a:t>t</a:t>
            </a:r>
            <a:r>
              <a:rPr lang="en-US" baseline="-25000" dirty="0" err="1" smtClean="0">
                <a:latin typeface="+mn-lt"/>
              </a:rPr>
              <a:t>+n</a:t>
            </a:r>
            <a:endParaRPr lang="en-US" baseline="-25000" dirty="0" smtClean="0">
              <a:latin typeface="+mn-lt"/>
            </a:endParaRPr>
          </a:p>
          <a:p>
            <a:pPr>
              <a:lnSpc>
                <a:spcPct val="114000"/>
              </a:lnSpc>
            </a:pPr>
            <a:endParaRPr lang="en-US" dirty="0" smtClean="0">
              <a:latin typeface="+mn-lt"/>
            </a:endParaRPr>
          </a:p>
          <a:p>
            <a:pPr>
              <a:lnSpc>
                <a:spcPct val="114000"/>
              </a:lnSpc>
            </a:pPr>
            <a:endParaRPr lang="en-US" dirty="0" smtClean="0">
              <a:latin typeface="+mn-lt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202065" y="3159404"/>
            <a:ext cx="1466425" cy="156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160" indent="-13216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Innovation</a:t>
            </a:r>
          </a:p>
          <a:p>
            <a:pPr marL="132160" indent="-13216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Revenue</a:t>
            </a:r>
          </a:p>
          <a:p>
            <a:pPr marL="132160" indent="-13216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Employment</a:t>
            </a:r>
          </a:p>
          <a:p>
            <a:pPr marL="132160" indent="-13216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Merger</a:t>
            </a:r>
          </a:p>
          <a:p>
            <a:pPr marL="132160" indent="-13216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Acquisition</a:t>
            </a:r>
          </a:p>
          <a:p>
            <a:pPr marL="132160" indent="-13216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Venture Capital</a:t>
            </a:r>
          </a:p>
          <a:p>
            <a:pPr marL="132160" indent="-13216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Bankruptcy</a:t>
            </a:r>
          </a:p>
        </p:txBody>
      </p:sp>
      <p:sp>
        <p:nvSpPr>
          <p:cNvPr id="24" name="Geschweifte Klammer rechts 23"/>
          <p:cNvSpPr/>
          <p:nvPr/>
        </p:nvSpPr>
        <p:spPr>
          <a:xfrm rot="16200000">
            <a:off x="2470994" y="1387641"/>
            <a:ext cx="196321" cy="1366407"/>
          </a:xfrm>
          <a:prstGeom prst="rightBrace">
            <a:avLst>
              <a:gd name="adj1" fmla="val 8333"/>
              <a:gd name="adj2" fmla="val 50236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1381507" y="911920"/>
                <a:ext cx="1015598" cy="1144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set equal to zero if subsidy in founding year</a:t>
                </a:r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09" y="1215893"/>
                <a:ext cx="1354131" cy="1523750"/>
              </a:xfrm>
              <a:prstGeom prst="rect">
                <a:avLst/>
              </a:prstGeom>
              <a:blipFill>
                <a:blip r:embed="rId3"/>
                <a:stretch>
                  <a:fillRect t="-400" r="-901" b="-12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Geschweifte Klammer rechts 25"/>
          <p:cNvSpPr/>
          <p:nvPr/>
        </p:nvSpPr>
        <p:spPr>
          <a:xfrm rot="16200000" flipH="1">
            <a:off x="3763465" y="1422194"/>
            <a:ext cx="187190" cy="1149679"/>
          </a:xfrm>
          <a:prstGeom prst="rightBrace">
            <a:avLst>
              <a:gd name="adj1" fmla="val 8333"/>
              <a:gd name="adj2" fmla="val 50236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3237041" y="1244590"/>
            <a:ext cx="1254627" cy="72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/>
              <a:t>Immediate effect on </a:t>
            </a:r>
            <a:r>
              <a:rPr lang="en-US" sz="1200" b="1" i="1" dirty="0"/>
              <a:t>inputs</a:t>
            </a:r>
          </a:p>
        </p:txBody>
      </p:sp>
      <p:sp>
        <p:nvSpPr>
          <p:cNvPr id="28" name="Rechteck 27"/>
          <p:cNvSpPr/>
          <p:nvPr/>
        </p:nvSpPr>
        <p:spPr>
          <a:xfrm>
            <a:off x="4166887" y="1438646"/>
            <a:ext cx="2980814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/>
              <a:t>Longer run effects on </a:t>
            </a:r>
            <a:r>
              <a:rPr lang="en-US" sz="1200" b="1" i="1" dirty="0"/>
              <a:t>events and performance</a:t>
            </a:r>
          </a:p>
        </p:txBody>
      </p:sp>
      <p:sp>
        <p:nvSpPr>
          <p:cNvPr id="29" name="Geschweifte Klammer rechts 28"/>
          <p:cNvSpPr/>
          <p:nvPr/>
        </p:nvSpPr>
        <p:spPr>
          <a:xfrm rot="16200000" flipH="1">
            <a:off x="5535894" y="814758"/>
            <a:ext cx="198346" cy="2375705"/>
          </a:xfrm>
          <a:prstGeom prst="rightBrace">
            <a:avLst>
              <a:gd name="adj1" fmla="val 8333"/>
              <a:gd name="adj2" fmla="val 50236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3242508" y="3300845"/>
            <a:ext cx="9849" cy="996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hteck 33"/>
              <p:cNvSpPr/>
              <p:nvPr/>
            </p:nvSpPr>
            <p:spPr>
              <a:xfrm>
                <a:off x="2543509" y="4297823"/>
                <a:ext cx="1890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=1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 smtClean="0"/>
                  <a:t>)</a:t>
                </a:r>
              </a:p>
            </p:txBody>
          </p:sp>
        </mc:Choice>
        <mc:Fallback xmlns="">
          <p:sp>
            <p:nvSpPr>
              <p:cNvPr id="34" name="Rechtec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345" y="5730430"/>
                <a:ext cx="1890261" cy="369332"/>
              </a:xfrm>
              <a:prstGeom prst="rect">
                <a:avLst/>
              </a:prstGeom>
              <a:blipFill>
                <a:blip r:embed="rId4"/>
                <a:stretch>
                  <a:fillRect t="-8197" r="-2258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hteck 34"/>
          <p:cNvSpPr/>
          <p:nvPr/>
        </p:nvSpPr>
        <p:spPr>
          <a:xfrm>
            <a:off x="2645557" y="4594313"/>
            <a:ext cx="158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latin typeface="Cambria Math" panose="02040503050406030204" pitchFamily="18" charset="0"/>
              </a:rPr>
              <a:t>with</a:t>
            </a:r>
            <a:r>
              <a:rPr lang="de-DE" dirty="0" smtClean="0">
                <a:latin typeface="Cambria Math" panose="02040503050406030204" pitchFamily="18" charset="0"/>
              </a:rPr>
              <a:t> S = </a:t>
            </a:r>
            <a:r>
              <a:rPr lang="de-DE" b="1" dirty="0" err="1" smtClean="0">
                <a:latin typeface="Cambria Math" panose="02040503050406030204" pitchFamily="18" charset="0"/>
              </a:rPr>
              <a:t>grant</a:t>
            </a:r>
            <a:endParaRPr lang="de-DE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2" grpId="0" animBg="1"/>
      <p:bldP spid="18" grpId="0"/>
      <p:bldP spid="20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 animBg="1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446" y="272819"/>
            <a:ext cx="8508999" cy="380810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Propensity</a:t>
            </a:r>
            <a:r>
              <a:rPr lang="de-DE" dirty="0"/>
              <a:t> Score </a:t>
            </a:r>
            <a:r>
              <a:rPr lang="de-DE" dirty="0" err="1"/>
              <a:t>Estimation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553" y="856740"/>
            <a:ext cx="2941492" cy="428676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775406" y="751094"/>
            <a:ext cx="905697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200" dirty="0" err="1" smtClean="0">
                <a:latin typeface="+mn-lt"/>
              </a:rPr>
              <a:t>Pr</a:t>
            </a:r>
            <a:r>
              <a:rPr lang="de-DE" sz="1200" dirty="0" smtClean="0">
                <a:latin typeface="+mn-lt"/>
              </a:rPr>
              <a:t>(</a:t>
            </a:r>
            <a:r>
              <a:rPr lang="de-DE" sz="1200" dirty="0" err="1" smtClean="0">
                <a:latin typeface="+mn-lt"/>
              </a:rPr>
              <a:t>treatment</a:t>
            </a:r>
            <a:r>
              <a:rPr lang="de-DE" sz="1200" dirty="0" smtClean="0">
                <a:latin typeface="+mn-lt"/>
              </a:rPr>
              <a:t>)</a:t>
            </a:r>
            <a:endParaRPr lang="de-DE" sz="1200" dirty="0"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001490" y="994063"/>
            <a:ext cx="2902528" cy="1965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Several of the predictors explain subsidy receipt</a:t>
            </a:r>
          </a:p>
          <a:p>
            <a:pPr>
              <a:lnSpc>
                <a:spcPct val="114000"/>
              </a:lnSpc>
            </a:pPr>
            <a:endParaRPr lang="en-US" sz="1600" dirty="0" smtClean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005293"/>
                </a:solidFill>
                <a:latin typeface="+mn-lt"/>
                <a:sym typeface="Wingdings" panose="05000000000000000000" pitchFamily="2" charset="2"/>
              </a:rPr>
              <a:t>Significant differences between treated and untreated firms that could also explain differences in performance</a:t>
            </a:r>
            <a:endParaRPr lang="en-US" sz="1600" dirty="0" smtClean="0">
              <a:solidFill>
                <a:srgbClr val="00529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8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7935" y="262733"/>
            <a:ext cx="8508999" cy="380810"/>
          </a:xfrm>
        </p:spPr>
        <p:txBody>
          <a:bodyPr/>
          <a:lstStyle/>
          <a:p>
            <a:r>
              <a:rPr lang="en-US" dirty="0"/>
              <a:t>Matching outcome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35" y="908887"/>
            <a:ext cx="4485645" cy="30169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762" y="1000298"/>
            <a:ext cx="4485645" cy="301698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671946" y="4017278"/>
            <a:ext cx="8056417" cy="912012"/>
            <a:chOff x="57073" y="1236845"/>
            <a:chExt cx="2079841" cy="1663873"/>
          </a:xfrm>
        </p:grpSpPr>
        <p:sp>
          <p:nvSpPr>
            <p:cNvPr id="10" name="Abgerundetes Rechteck 9"/>
            <p:cNvSpPr/>
            <p:nvPr/>
          </p:nvSpPr>
          <p:spPr>
            <a:xfrm>
              <a:off x="57073" y="1236845"/>
              <a:ext cx="2079841" cy="16638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105806" y="1285577"/>
              <a:ext cx="1982375" cy="1566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500" dirty="0"/>
                <a:t>Propensity score </a:t>
              </a:r>
              <a:r>
                <a:rPr lang="en-US" sz="1500" b="1" dirty="0"/>
                <a:t>&amp;</a:t>
              </a:r>
              <a:r>
                <a:rPr lang="en-US" sz="1500" b="1" dirty="0" smtClean="0"/>
                <a:t> </a:t>
              </a:r>
              <a:r>
                <a:rPr lang="en-US" sz="1500" b="1" dirty="0"/>
                <a:t>all covariates </a:t>
              </a:r>
              <a:r>
                <a:rPr lang="en-US" sz="1500" dirty="0"/>
                <a:t>should be balanced after </a:t>
              </a:r>
              <a:r>
                <a:rPr lang="en-US" sz="1500" dirty="0" smtClean="0"/>
                <a:t>matching!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66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89" y="302521"/>
            <a:ext cx="8508999" cy="38081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Start-up subsidies?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30" y="2219958"/>
            <a:ext cx="951289" cy="41175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044" y="2379227"/>
            <a:ext cx="895334" cy="45488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892" y="3805855"/>
            <a:ext cx="1540318" cy="77503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129" y="2065194"/>
            <a:ext cx="2317695" cy="2240016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60" y="3059663"/>
            <a:ext cx="1411138" cy="47925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29" y="1129169"/>
            <a:ext cx="1682618" cy="6977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0659" y="957245"/>
            <a:ext cx="2757651" cy="988799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88" y="3053594"/>
            <a:ext cx="1115436" cy="4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53" y="910839"/>
            <a:ext cx="2847766" cy="4232661"/>
          </a:xfrm>
          <a:prstGeom prst="rect">
            <a:avLst/>
          </a:prstGeom>
        </p:spPr>
      </p:pic>
      <p:sp>
        <p:nvSpPr>
          <p:cNvPr id="14" name="Titel 2"/>
          <p:cNvSpPr>
            <a:spLocks noGrp="1"/>
          </p:cNvSpPr>
          <p:nvPr>
            <p:ph type="title"/>
          </p:nvPr>
        </p:nvSpPr>
        <p:spPr>
          <a:xfrm>
            <a:off x="387446" y="272819"/>
            <a:ext cx="8508999" cy="38081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Propensity Score Estimation (after matching)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2266251" y="782267"/>
            <a:ext cx="905697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200" dirty="0" err="1" smtClean="0">
                <a:latin typeface="+mn-lt"/>
              </a:rPr>
              <a:t>Pr</a:t>
            </a:r>
            <a:r>
              <a:rPr lang="de-DE" sz="1200" dirty="0" smtClean="0">
                <a:latin typeface="+mn-lt"/>
              </a:rPr>
              <a:t>(</a:t>
            </a:r>
            <a:r>
              <a:rPr lang="de-DE" sz="1200" dirty="0" err="1" smtClean="0">
                <a:latin typeface="+mn-lt"/>
              </a:rPr>
              <a:t>treatment</a:t>
            </a:r>
            <a:r>
              <a:rPr lang="de-DE" sz="1200" dirty="0" smtClean="0">
                <a:latin typeface="+mn-lt"/>
              </a:rPr>
              <a:t>)</a:t>
            </a:r>
            <a:endParaRPr lang="de-D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3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654" y="278403"/>
            <a:ext cx="8508999" cy="410369"/>
          </a:xfrm>
        </p:spPr>
        <p:txBody>
          <a:bodyPr/>
          <a:lstStyle/>
          <a:p>
            <a:r>
              <a:rPr lang="de-DE" b="1" dirty="0" smtClean="0"/>
              <a:t>Outcomes after </a:t>
            </a:r>
            <a:r>
              <a:rPr lang="de-DE" b="1" dirty="0" err="1" smtClean="0"/>
              <a:t>matching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22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85810"/>
              </p:ext>
            </p:extLst>
          </p:nvPr>
        </p:nvGraphicFramePr>
        <p:xfrm>
          <a:off x="394854" y="1157895"/>
          <a:ext cx="4949538" cy="27329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06940">
                  <a:extLst>
                    <a:ext uri="{9D8B030D-6E8A-4147-A177-3AD203B41FA5}">
                      <a16:colId xmlns:a16="http://schemas.microsoft.com/office/drawing/2014/main" xmlns="" val="302268467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xmlns="" val="2351087646"/>
                    </a:ext>
                  </a:extLst>
                </a:gridCol>
                <a:gridCol w="614674">
                  <a:extLst>
                    <a:ext uri="{9D8B030D-6E8A-4147-A177-3AD203B41FA5}">
                      <a16:colId xmlns:a16="http://schemas.microsoft.com/office/drawing/2014/main" xmlns="" val="812063136"/>
                    </a:ext>
                  </a:extLst>
                </a:gridCol>
                <a:gridCol w="658994">
                  <a:extLst>
                    <a:ext uri="{9D8B030D-6E8A-4147-A177-3AD203B41FA5}">
                      <a16:colId xmlns:a16="http://schemas.microsoft.com/office/drawing/2014/main" xmlns="" val="87185831"/>
                    </a:ext>
                  </a:extLst>
                </a:gridCol>
                <a:gridCol w="102849">
                  <a:extLst>
                    <a:ext uri="{9D8B030D-6E8A-4147-A177-3AD203B41FA5}">
                      <a16:colId xmlns:a16="http://schemas.microsoft.com/office/drawing/2014/main" xmlns="" val="3940376077"/>
                    </a:ext>
                  </a:extLst>
                </a:gridCol>
                <a:gridCol w="672711">
                  <a:extLst>
                    <a:ext uri="{9D8B030D-6E8A-4147-A177-3AD203B41FA5}">
                      <a16:colId xmlns:a16="http://schemas.microsoft.com/office/drawing/2014/main" xmlns="" val="2798356522"/>
                    </a:ext>
                  </a:extLst>
                </a:gridCol>
                <a:gridCol w="559274">
                  <a:extLst>
                    <a:ext uri="{9D8B030D-6E8A-4147-A177-3AD203B41FA5}">
                      <a16:colId xmlns:a16="http://schemas.microsoft.com/office/drawing/2014/main" xmlns="" val="3107959132"/>
                    </a:ext>
                  </a:extLst>
                </a:gridCol>
                <a:gridCol w="916470">
                  <a:extLst>
                    <a:ext uri="{9D8B030D-6E8A-4147-A177-3AD203B41FA5}">
                      <a16:colId xmlns:a16="http://schemas.microsoft.com/office/drawing/2014/main" xmlns="" val="390127426"/>
                    </a:ext>
                  </a:extLst>
                </a:gridCol>
              </a:tblGrid>
              <a:tr h="22301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Selected Control Group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</a:rPr>
                        <a:t> </a:t>
                      </a:r>
                      <a:endParaRPr lang="de-DE" sz="9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</a:rPr>
                        <a:t>Treatment Group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4930558"/>
                  </a:ext>
                </a:extLst>
              </a:tr>
              <a:tr h="2230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N= 732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N= 732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2935575"/>
                  </a:ext>
                </a:extLst>
              </a:tr>
              <a:tr h="43239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Outcome variables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>
                          <a:effectLst/>
                        </a:rPr>
                        <a:t>Mean</a:t>
                      </a:r>
                      <a:r>
                        <a:rPr lang="de-DE" sz="900" dirty="0">
                          <a:effectLst/>
                        </a:rPr>
                        <a:t> 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SD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>
                          <a:effectLst/>
                        </a:rPr>
                        <a:t>Mean</a:t>
                      </a:r>
                      <a:r>
                        <a:rPr lang="de-DE" sz="900" dirty="0">
                          <a:effectLst/>
                        </a:rPr>
                        <a:t> 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SD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t-test of mean difference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5891198"/>
                  </a:ext>
                </a:extLst>
              </a:tr>
              <a:tr h="22301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44965490"/>
                  </a:ext>
                </a:extLst>
              </a:tr>
              <a:tr h="22301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(R&amp;D-</a:t>
                      </a:r>
                      <a:r>
                        <a:rPr lang="en-US" sz="900" dirty="0" err="1">
                          <a:effectLst/>
                        </a:rPr>
                        <a:t>Exp</a:t>
                      </a:r>
                      <a:r>
                        <a:rPr lang="en-US" sz="900" dirty="0">
                          <a:effectLst/>
                        </a:rPr>
                        <a:t>/ Employees)</a:t>
                      </a:r>
                      <a:r>
                        <a:rPr lang="en-US" sz="900" baseline="-25000" dirty="0">
                          <a:effectLst/>
                        </a:rPr>
                        <a:t>t+1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465.111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1,070.221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+mn-lt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464.538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1,118.555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0.992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extLst>
                  <a:ext uri="{0D108BD9-81ED-4DB2-BD59-A6C34878D82A}">
                    <a16:rowId xmlns:a16="http://schemas.microsoft.com/office/drawing/2014/main" xmlns="" val="3848684121"/>
                  </a:ext>
                </a:extLst>
              </a:tr>
              <a:tr h="22301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(R&amp;D-</a:t>
                      </a:r>
                      <a:r>
                        <a:rPr lang="en-US" sz="900" dirty="0" err="1">
                          <a:effectLst/>
                        </a:rPr>
                        <a:t>Emp</a:t>
                      </a:r>
                      <a:r>
                        <a:rPr lang="en-US" sz="900" dirty="0">
                          <a:effectLst/>
                        </a:rPr>
                        <a:t>/ Employees)</a:t>
                      </a:r>
                      <a:r>
                        <a:rPr lang="en-US" sz="900" baseline="-25000" dirty="0">
                          <a:effectLst/>
                        </a:rPr>
                        <a:t>t+1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11.738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26.208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+mn-lt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14.028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27.890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0.106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extLst>
                  <a:ext uri="{0D108BD9-81ED-4DB2-BD59-A6C34878D82A}">
                    <a16:rowId xmlns:a16="http://schemas.microsoft.com/office/drawing/2014/main" xmlns="" val="4172616573"/>
                  </a:ext>
                </a:extLst>
              </a:tr>
              <a:tr h="22301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>
                          <a:effectLst/>
                        </a:rPr>
                        <a:t>ln</a:t>
                      </a:r>
                      <a:r>
                        <a:rPr lang="de-DE" sz="900" dirty="0">
                          <a:effectLst/>
                        </a:rPr>
                        <a:t>(R&amp;D-</a:t>
                      </a:r>
                      <a:r>
                        <a:rPr lang="de-DE" sz="900" dirty="0" err="1">
                          <a:effectLst/>
                        </a:rPr>
                        <a:t>Expenditure</a:t>
                      </a:r>
                      <a:r>
                        <a:rPr lang="de-DE" sz="900" dirty="0">
                          <a:effectLst/>
                        </a:rPr>
                        <a:t>)</a:t>
                      </a:r>
                      <a:r>
                        <a:rPr lang="en-US" sz="900" baseline="-25000" dirty="0">
                          <a:effectLst/>
                        </a:rPr>
                        <a:t>t+1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3.624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4.979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+mn-lt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3.800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5.124</a:t>
                      </a:r>
                      <a:endParaRPr lang="de-DE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0.506</a:t>
                      </a:r>
                      <a:endParaRPr lang="de-DE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extLst>
                  <a:ext uri="{0D108BD9-81ED-4DB2-BD59-A6C34878D82A}">
                    <a16:rowId xmlns:a16="http://schemas.microsoft.com/office/drawing/2014/main" xmlns="" val="3431222179"/>
                  </a:ext>
                </a:extLst>
              </a:tr>
              <a:tr h="22301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ln(R&amp;D-Employees)</a:t>
                      </a:r>
                      <a:r>
                        <a:rPr lang="en-US" sz="900" b="0" baseline="-25000" dirty="0">
                          <a:solidFill>
                            <a:schemeClr val="tx1"/>
                          </a:solidFill>
                          <a:effectLst/>
                        </a:rPr>
                        <a:t> t+1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0.236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0.511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0.299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0.543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0.024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extLst>
                  <a:ext uri="{0D108BD9-81ED-4DB2-BD59-A6C34878D82A}">
                    <a16:rowId xmlns:a16="http://schemas.microsoft.com/office/drawing/2014/main" xmlns="" val="2395320828"/>
                  </a:ext>
                </a:extLst>
              </a:tr>
              <a:tr h="22301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err="1">
                          <a:solidFill>
                            <a:srgbClr val="0070C0"/>
                          </a:solidFill>
                          <a:effectLst/>
                        </a:rPr>
                        <a:t>ln</a:t>
                      </a:r>
                      <a:r>
                        <a:rPr lang="de-DE" sz="900" b="0" dirty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de-DE" sz="900" b="0" dirty="0" err="1">
                          <a:solidFill>
                            <a:srgbClr val="0070C0"/>
                          </a:solidFill>
                          <a:effectLst/>
                        </a:rPr>
                        <a:t>Employees</a:t>
                      </a:r>
                      <a:r>
                        <a:rPr lang="de-DE" sz="900" b="0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r>
                        <a:rPr lang="en-US" sz="900" b="0" baseline="-25000" dirty="0">
                          <a:solidFill>
                            <a:srgbClr val="0070C0"/>
                          </a:solidFill>
                          <a:effectLst/>
                        </a:rPr>
                        <a:t>t+1</a:t>
                      </a:r>
                      <a:endParaRPr lang="de-DE" sz="9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0070C0"/>
                          </a:solidFill>
                          <a:effectLst/>
                        </a:rPr>
                        <a:t>1.349</a:t>
                      </a:r>
                      <a:endParaRPr lang="de-DE" sz="9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0070C0"/>
                          </a:solidFill>
                          <a:effectLst/>
                        </a:rPr>
                        <a:t>0.640</a:t>
                      </a:r>
                      <a:endParaRPr lang="de-DE" sz="9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 b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70C0"/>
                          </a:solidFill>
                          <a:effectLst/>
                        </a:rPr>
                        <a:t>1.428</a:t>
                      </a:r>
                      <a:endParaRPr lang="de-DE" sz="9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0070C0"/>
                          </a:solidFill>
                          <a:effectLst/>
                        </a:rPr>
                        <a:t>0.700</a:t>
                      </a:r>
                      <a:endParaRPr lang="de-DE" sz="9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70C0"/>
                          </a:solidFill>
                          <a:effectLst/>
                        </a:rPr>
                        <a:t>0.026</a:t>
                      </a:r>
                      <a:endParaRPr lang="de-DE" sz="9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extLst>
                  <a:ext uri="{0D108BD9-81ED-4DB2-BD59-A6C34878D82A}">
                    <a16:rowId xmlns:a16="http://schemas.microsoft.com/office/drawing/2014/main" xmlns="" val="2759491340"/>
                  </a:ext>
                </a:extLst>
              </a:tr>
              <a:tr h="22301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err="1">
                          <a:solidFill>
                            <a:schemeClr val="tx1"/>
                          </a:solidFill>
                          <a:effectLst/>
                        </a:rPr>
                        <a:t>ln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(Revenue)</a:t>
                      </a:r>
                      <a:r>
                        <a:rPr lang="en-US" sz="900" b="0" baseline="-25000" dirty="0">
                          <a:solidFill>
                            <a:schemeClr val="tx1"/>
                          </a:solidFill>
                          <a:effectLst/>
                        </a:rPr>
                        <a:t>t+1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10.791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4.019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11.132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3.546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0.085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extLst>
                  <a:ext uri="{0D108BD9-81ED-4DB2-BD59-A6C34878D82A}">
                    <a16:rowId xmlns:a16="http://schemas.microsoft.com/office/drawing/2014/main" xmlns="" val="1199877988"/>
                  </a:ext>
                </a:extLst>
              </a:tr>
              <a:tr h="22301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err="1">
                          <a:solidFill>
                            <a:schemeClr val="tx1"/>
                          </a:solidFill>
                          <a:effectLst/>
                        </a:rPr>
                        <a:t>ln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Tangible Investment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900" b="0" baseline="-25000" dirty="0">
                          <a:solidFill>
                            <a:schemeClr val="tx1"/>
                          </a:solidFill>
                          <a:effectLst/>
                        </a:rPr>
                        <a:t> t+1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>
                          <a:solidFill>
                            <a:schemeClr val="tx1"/>
                          </a:solidFill>
                          <a:effectLst/>
                        </a:rPr>
                        <a:t>5.995</a:t>
                      </a:r>
                      <a:endParaRPr lang="de-DE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>
                          <a:solidFill>
                            <a:schemeClr val="tx1"/>
                          </a:solidFill>
                          <a:effectLst/>
                        </a:rPr>
                        <a:t>4.672</a:t>
                      </a:r>
                      <a:endParaRPr lang="de-DE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6.916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4.403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39" marR="24239" marT="0" marB="0" anchor="b"/>
                </a:tc>
                <a:extLst>
                  <a:ext uri="{0D108BD9-81ED-4DB2-BD59-A6C34878D82A}">
                    <a16:rowId xmlns:a16="http://schemas.microsoft.com/office/drawing/2014/main" xmlns="" val="2993263566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99022"/>
              </p:ext>
            </p:extLst>
          </p:nvPr>
        </p:nvGraphicFramePr>
        <p:xfrm>
          <a:off x="394854" y="4504605"/>
          <a:ext cx="5039592" cy="170521"/>
        </p:xfrm>
        <a:graphic>
          <a:graphicData uri="http://schemas.openxmlformats.org/drawingml/2006/table">
            <a:tbl>
              <a:tblPr firstRow="1" firstCol="1" bandRow="1"/>
              <a:tblGrid>
                <a:gridCol w="1679416"/>
                <a:gridCol w="25400"/>
                <a:gridCol w="297166"/>
                <a:gridCol w="640773"/>
                <a:gridCol w="316108"/>
                <a:gridCol w="449356"/>
                <a:gridCol w="658014"/>
                <a:gridCol w="879588"/>
                <a:gridCol w="93771"/>
              </a:tblGrid>
              <a:tr h="17052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0" dirty="0" err="1">
                          <a:solidFill>
                            <a:srgbClr val="0065B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lang="de-DE" sz="900" b="1" i="0" dirty="0">
                          <a:solidFill>
                            <a:srgbClr val="0065B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900" b="1" i="0" dirty="0" err="1">
                          <a:solidFill>
                            <a:srgbClr val="0065B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Employees</a:t>
                      </a:r>
                      <a:r>
                        <a:rPr lang="de-DE" sz="900" b="1" i="0" dirty="0">
                          <a:solidFill>
                            <a:srgbClr val="0065B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de-DE" sz="900" b="1" i="0" baseline="-25000" dirty="0">
                          <a:solidFill>
                            <a:srgbClr val="0065B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t+1</a:t>
                      </a:r>
                      <a:endParaRPr lang="de-DE" sz="900" b="1" i="0" dirty="0">
                        <a:solidFill>
                          <a:srgbClr val="0065B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65B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1.340</a:t>
                      </a:r>
                      <a:endParaRPr lang="de-DE" sz="900" b="1" dirty="0">
                        <a:solidFill>
                          <a:srgbClr val="0065B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65B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0.637</a:t>
                      </a:r>
                      <a:endParaRPr lang="de-DE" sz="900" b="1" dirty="0">
                        <a:solidFill>
                          <a:srgbClr val="0065B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 b="1" dirty="0">
                        <a:solidFill>
                          <a:srgbClr val="0065BD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65B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1.504</a:t>
                      </a:r>
                      <a:endParaRPr lang="de-DE" sz="900" b="1" dirty="0">
                        <a:solidFill>
                          <a:srgbClr val="0065B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65B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0.746</a:t>
                      </a:r>
                      <a:endParaRPr lang="de-DE" sz="900" b="1" dirty="0">
                        <a:solidFill>
                          <a:srgbClr val="0065B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65B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de-DE" sz="900" b="1" dirty="0">
                        <a:solidFill>
                          <a:srgbClr val="0065B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b="1" dirty="0">
                        <a:solidFill>
                          <a:srgbClr val="0065BD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Abgerundetes Rechteck 6"/>
          <p:cNvSpPr/>
          <p:nvPr/>
        </p:nvSpPr>
        <p:spPr>
          <a:xfrm>
            <a:off x="1662545" y="1149935"/>
            <a:ext cx="3422074" cy="5067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394854" y="4223887"/>
            <a:ext cx="2400299" cy="210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200" b="1" dirty="0" err="1" smtClean="0">
                <a:latin typeface="+mn-lt"/>
              </a:rPr>
              <a:t>Before</a:t>
            </a:r>
            <a:r>
              <a:rPr lang="de-DE" sz="1200" b="1" dirty="0" smtClean="0">
                <a:latin typeface="+mn-lt"/>
              </a:rPr>
              <a:t> </a:t>
            </a:r>
            <a:r>
              <a:rPr lang="de-DE" sz="1200" b="1" dirty="0" err="1" smtClean="0">
                <a:latin typeface="+mn-lt"/>
              </a:rPr>
              <a:t>matching</a:t>
            </a:r>
            <a:r>
              <a:rPr lang="de-DE" sz="1200" b="1" dirty="0" smtClean="0">
                <a:latin typeface="+mn-lt"/>
              </a:rPr>
              <a:t>: 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3467101" y="3228109"/>
            <a:ext cx="443345" cy="2978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1" name="Abgerundetes Rechteck 10"/>
          <p:cNvSpPr/>
          <p:nvPr/>
        </p:nvSpPr>
        <p:spPr>
          <a:xfrm>
            <a:off x="3439392" y="4468091"/>
            <a:ext cx="443345" cy="2978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792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Conclusions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407150363"/>
              </p:ext>
            </p:extLst>
          </p:nvPr>
        </p:nvGraphicFramePr>
        <p:xfrm>
          <a:off x="2680853" y="1945187"/>
          <a:ext cx="3525983" cy="157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934" y="1032163"/>
            <a:ext cx="8508999" cy="3095625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293"/>
                </a:solidFill>
              </a:rPr>
              <a:t>Differences between groups in post treatment outcome variables can be causally attributed to the subsidy </a:t>
            </a:r>
          </a:p>
          <a:p>
            <a:r>
              <a:rPr lang="en-US" i="1" dirty="0" smtClean="0"/>
              <a:t>	if </a:t>
            </a:r>
            <a:r>
              <a:rPr lang="en-US" i="1" dirty="0"/>
              <a:t>we assume that we observe all relevant differences between treated and untreated </a:t>
            </a:r>
            <a:r>
              <a:rPr lang="en-US" i="1" dirty="0" smtClean="0"/>
              <a:t>firms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Propensity score matching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simple method to reduce selection bias  </a:t>
            </a:r>
          </a:p>
          <a:p>
            <a:endParaRPr lang="en-US" b="1" dirty="0" smtClean="0">
              <a:solidFill>
                <a:srgbClr val="005293"/>
              </a:solidFill>
            </a:endParaRPr>
          </a:p>
          <a:p>
            <a:r>
              <a:rPr lang="en-US" b="1" dirty="0" smtClean="0">
                <a:solidFill>
                  <a:srgbClr val="005293"/>
                </a:solidFill>
              </a:rPr>
              <a:t>Key advantages: </a:t>
            </a:r>
          </a:p>
          <a:p>
            <a:pPr marL="574676" lvl="2" indent="-214313">
              <a:buFont typeface="Arial" panose="020B0604020202020204" pitchFamily="34" charset="0"/>
              <a:buChar char="•"/>
            </a:pPr>
            <a:r>
              <a:rPr lang="en-US" dirty="0" smtClean="0"/>
              <a:t>Modest data requirements</a:t>
            </a:r>
          </a:p>
          <a:p>
            <a:pPr marL="574676" lvl="2" indent="-214313">
              <a:buFont typeface="Arial" panose="020B0604020202020204" pitchFamily="34" charset="0"/>
              <a:buChar char="•"/>
            </a:pPr>
            <a:r>
              <a:rPr lang="en-US" dirty="0" smtClean="0"/>
              <a:t>Quasi-randomization</a:t>
            </a:r>
          </a:p>
          <a:p>
            <a:pPr marL="574676" lvl="2" indent="-214313">
              <a:buFont typeface="Arial" panose="020B0604020202020204" pitchFamily="34" charset="0"/>
              <a:buChar char="•"/>
            </a:pPr>
            <a:r>
              <a:rPr lang="en-US" dirty="0" smtClean="0"/>
              <a:t>Simplifies matching on many characteristics </a:t>
            </a:r>
            <a:r>
              <a:rPr lang="en-US" dirty="0" smtClean="0">
                <a:sym typeface="Wingdings" panose="05000000000000000000" pitchFamily="2" charset="2"/>
              </a:rPr>
              <a:t> single score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Points to remember when using matching methods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Critically reflect the results</a:t>
            </a:r>
          </a:p>
          <a:p>
            <a:pPr marL="574676" lvl="2" indent="-214313">
              <a:buFont typeface="Arial" panose="020B0604020202020204" pitchFamily="34" charset="0"/>
              <a:buChar char="•"/>
            </a:pPr>
            <a:r>
              <a:rPr lang="en-US" dirty="0" smtClean="0"/>
              <a:t>Not only propensity score should be balanced after matching, but also all predictors</a:t>
            </a:r>
          </a:p>
          <a:p>
            <a:pPr marL="574676" lvl="2" indent="-214313">
              <a:buFont typeface="Arial" panose="020B0604020202020204" pitchFamily="34" charset="0"/>
              <a:buChar char="•"/>
            </a:pPr>
            <a:r>
              <a:rPr lang="en-US" dirty="0" smtClean="0"/>
              <a:t>If not the case: combine with caliper and/or exact matching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5293"/>
                </a:solidFill>
              </a:rPr>
              <a:t>What </a:t>
            </a:r>
            <a:r>
              <a:rPr lang="en-US" b="1" i="1" dirty="0" smtClean="0">
                <a:solidFill>
                  <a:srgbClr val="005293"/>
                </a:solidFill>
              </a:rPr>
              <a:t>unobservable</a:t>
            </a:r>
            <a:r>
              <a:rPr lang="en-US" b="1" dirty="0" smtClean="0">
                <a:solidFill>
                  <a:srgbClr val="005293"/>
                </a:solidFill>
              </a:rPr>
              <a:t> factors may be important (but are not </a:t>
            </a:r>
            <a:r>
              <a:rPr lang="en-US" b="1" dirty="0" err="1" smtClean="0">
                <a:solidFill>
                  <a:srgbClr val="005293"/>
                </a:solidFill>
              </a:rPr>
              <a:t>proxied</a:t>
            </a:r>
            <a:r>
              <a:rPr lang="en-US" b="1" dirty="0" smtClean="0">
                <a:solidFill>
                  <a:srgbClr val="005293"/>
                </a:solidFill>
              </a:rPr>
              <a:t> for)?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7935" y="300054"/>
            <a:ext cx="8508999" cy="410369"/>
          </a:xfrm>
        </p:spPr>
        <p:txBody>
          <a:bodyPr/>
          <a:lstStyle/>
          <a:p>
            <a:r>
              <a:rPr lang="en-US" dirty="0" smtClean="0"/>
              <a:t>Strengths and pitfalls I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4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934" y="1032163"/>
            <a:ext cx="8508999" cy="3095625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 smtClean="0"/>
              <a:t>Combine PSM with fixed effects </a:t>
            </a:r>
            <a:r>
              <a:rPr lang="en-US" b="1" dirty="0"/>
              <a:t>models </a:t>
            </a:r>
            <a:r>
              <a:rPr lang="en-US" dirty="0" smtClean="0"/>
              <a:t>(</a:t>
            </a:r>
            <a:r>
              <a:rPr lang="en-US" dirty="0" err="1" smtClean="0"/>
              <a:t>Arkhangeslky</a:t>
            </a:r>
            <a:r>
              <a:rPr lang="en-US" dirty="0" smtClean="0"/>
              <a:t> &amp; </a:t>
            </a:r>
            <a:r>
              <a:rPr lang="en-US" dirty="0" err="1" smtClean="0"/>
              <a:t>Imbens</a:t>
            </a:r>
            <a:r>
              <a:rPr lang="en-US" dirty="0" smtClean="0"/>
              <a:t> 2018, The role of the propensity score in fixed effect models, NBER Working Paper #24814)</a:t>
            </a:r>
          </a:p>
          <a:p>
            <a:pPr marL="574676" lvl="2" indent="-214313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574676" lvl="2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7935" y="300054"/>
            <a:ext cx="8508999" cy="380810"/>
          </a:xfrm>
        </p:spPr>
        <p:txBody>
          <a:bodyPr/>
          <a:lstStyle/>
          <a:p>
            <a:r>
              <a:rPr lang="en-US" dirty="0" smtClean="0"/>
              <a:t>Addressing “matching on observables proble</a:t>
            </a:r>
            <a:r>
              <a:rPr lang="en-US" dirty="0"/>
              <a:t>m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5" y="1620979"/>
            <a:ext cx="3681845" cy="337524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025737" y="1842655"/>
            <a:ext cx="4156364" cy="3438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400" dirty="0" err="1" smtClean="0">
                <a:latin typeface="+mn-lt"/>
              </a:rPr>
              <a:t>Question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here</a:t>
            </a:r>
            <a:r>
              <a:rPr lang="de-DE" sz="1400" dirty="0" smtClean="0">
                <a:latin typeface="+mn-lt"/>
              </a:rPr>
              <a:t>: </a:t>
            </a:r>
          </a:p>
          <a:p>
            <a:pPr>
              <a:lnSpc>
                <a:spcPct val="114000"/>
              </a:lnSpc>
            </a:pPr>
            <a:r>
              <a:rPr lang="de-DE" sz="1400" dirty="0" smtClean="0">
                <a:latin typeface="+mn-lt"/>
              </a:rPr>
              <a:t>Are </a:t>
            </a:r>
            <a:r>
              <a:rPr lang="de-DE" sz="1400" dirty="0" err="1" smtClean="0">
                <a:latin typeface="+mn-lt"/>
              </a:rPr>
              <a:t>start-up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subsidies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causally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linked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to</a:t>
            </a:r>
            <a:r>
              <a:rPr lang="de-DE" sz="1400" dirty="0" smtClean="0">
                <a:latin typeface="+mn-lt"/>
              </a:rPr>
              <a:t> follow-on </a:t>
            </a:r>
            <a:r>
              <a:rPr lang="de-DE" sz="1400" dirty="0" err="1" smtClean="0">
                <a:latin typeface="+mn-lt"/>
              </a:rPr>
              <a:t>financing</a:t>
            </a:r>
            <a:r>
              <a:rPr lang="de-DE" sz="1400" dirty="0" smtClean="0">
                <a:latin typeface="+mn-lt"/>
              </a:rPr>
              <a:t>?</a:t>
            </a:r>
          </a:p>
          <a:p>
            <a:pPr>
              <a:lnSpc>
                <a:spcPct val="114000"/>
              </a:lnSpc>
            </a:pPr>
            <a:endParaRPr lang="de-DE" sz="1400" dirty="0">
              <a:latin typeface="+mn-lt"/>
            </a:endParaRPr>
          </a:p>
          <a:p>
            <a:pPr>
              <a:lnSpc>
                <a:spcPct val="114000"/>
              </a:lnSpc>
            </a:pPr>
            <a:endParaRPr lang="de-DE" sz="1400" dirty="0" smtClean="0">
              <a:latin typeface="+mn-lt"/>
            </a:endParaRPr>
          </a:p>
          <a:p>
            <a:pPr>
              <a:lnSpc>
                <a:spcPct val="114000"/>
              </a:lnSpc>
            </a:pPr>
            <a:endParaRPr lang="de-DE" sz="1400" dirty="0" smtClean="0">
              <a:latin typeface="+mn-lt"/>
            </a:endParaRPr>
          </a:p>
          <a:p>
            <a:pPr>
              <a:lnSpc>
                <a:spcPct val="114000"/>
              </a:lnSpc>
            </a:pPr>
            <a:endParaRPr lang="de-DE" sz="1400" dirty="0">
              <a:latin typeface="+mn-lt"/>
            </a:endParaRPr>
          </a:p>
          <a:p>
            <a:pPr>
              <a:lnSpc>
                <a:spcPct val="114000"/>
              </a:lnSpc>
            </a:pPr>
            <a:endParaRPr lang="de-DE" sz="1400" dirty="0">
              <a:latin typeface="+mn-lt"/>
            </a:endParaRPr>
          </a:p>
          <a:p>
            <a:pPr>
              <a:lnSpc>
                <a:spcPct val="114000"/>
              </a:lnSpc>
            </a:pPr>
            <a:endParaRPr lang="de-DE" sz="1400" dirty="0" smtClean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en-US" sz="1400" dirty="0" smtClean="0"/>
              <a:t>Captures influence of </a:t>
            </a:r>
            <a:r>
              <a:rPr lang="en-US" sz="1400" dirty="0"/>
              <a:t>time-constant </a:t>
            </a:r>
            <a:r>
              <a:rPr lang="en-US" sz="1400" dirty="0" err="1"/>
              <a:t>unobservables</a:t>
            </a:r>
            <a:endParaRPr lang="en-US" sz="1400" dirty="0"/>
          </a:p>
          <a:p>
            <a:pPr>
              <a:lnSpc>
                <a:spcPct val="114000"/>
              </a:lnSpc>
            </a:pPr>
            <a:endParaRPr lang="de-DE" sz="1400" dirty="0">
              <a:latin typeface="+mn-lt"/>
            </a:endParaRPr>
          </a:p>
          <a:p>
            <a:pPr>
              <a:lnSpc>
                <a:spcPct val="114000"/>
              </a:lnSpc>
            </a:pPr>
            <a:endParaRPr lang="de-DE" sz="1400" dirty="0" smtClean="0">
              <a:latin typeface="+mn-lt"/>
            </a:endParaRPr>
          </a:p>
          <a:p>
            <a:pPr>
              <a:lnSpc>
                <a:spcPct val="114000"/>
              </a:lnSpc>
            </a:pPr>
            <a:endParaRPr lang="de-DE" sz="1400" dirty="0">
              <a:latin typeface="+mn-lt"/>
            </a:endParaRPr>
          </a:p>
          <a:p>
            <a:pPr>
              <a:lnSpc>
                <a:spcPct val="114000"/>
              </a:lnSpc>
            </a:pPr>
            <a:endParaRPr lang="de-DE" sz="1400" dirty="0" smtClean="0">
              <a:latin typeface="+mn-lt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30382" y="1620979"/>
            <a:ext cx="4111336" cy="112568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0" name="Abgerundetes Rechteck 9"/>
          <p:cNvSpPr/>
          <p:nvPr/>
        </p:nvSpPr>
        <p:spPr>
          <a:xfrm>
            <a:off x="543791" y="2770907"/>
            <a:ext cx="4232564" cy="22825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55" y="2766415"/>
            <a:ext cx="3754593" cy="101902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73" y="3922206"/>
            <a:ext cx="3581400" cy="1180880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633847" y="2774368"/>
            <a:ext cx="4111336" cy="112568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644231" y="3931210"/>
            <a:ext cx="4111336" cy="11718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229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934" y="1032163"/>
            <a:ext cx="8508999" cy="3095625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What other </a:t>
            </a:r>
            <a:r>
              <a:rPr lang="en-US" b="1" i="1" dirty="0" smtClean="0">
                <a:solidFill>
                  <a:srgbClr val="005293"/>
                </a:solidFill>
              </a:rPr>
              <a:t>external</a:t>
            </a:r>
            <a:r>
              <a:rPr lang="en-US" b="1" dirty="0" smtClean="0">
                <a:solidFill>
                  <a:srgbClr val="005293"/>
                </a:solidFill>
              </a:rPr>
              <a:t> factors </a:t>
            </a:r>
            <a:r>
              <a:rPr lang="en-US" dirty="0" smtClean="0"/>
              <a:t>could affect the result? Are there other “treatments“ happening?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How plausible is the </a:t>
            </a:r>
            <a:r>
              <a:rPr lang="en-US" b="1" dirty="0" smtClean="0">
                <a:solidFill>
                  <a:srgbClr val="005293"/>
                </a:solidFill>
              </a:rPr>
              <a:t>timing</a:t>
            </a:r>
            <a:r>
              <a:rPr lang="en-US" dirty="0" smtClean="0"/>
              <a:t>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How sensitive is the </a:t>
            </a:r>
            <a:r>
              <a:rPr lang="en-US" i="1" dirty="0" smtClean="0"/>
              <a:t>size of treatment effect</a:t>
            </a:r>
            <a:r>
              <a:rPr lang="en-US" dirty="0" smtClean="0"/>
              <a:t> to the given sample?</a:t>
            </a:r>
          </a:p>
          <a:p>
            <a:pPr marL="574676" lvl="2" indent="-214313">
              <a:buFont typeface="Arial" panose="020B0604020202020204" pitchFamily="34" charset="0"/>
              <a:buChar char="•"/>
            </a:pPr>
            <a:r>
              <a:rPr lang="en-US" dirty="0"/>
              <a:t>How plausible is the effect size</a:t>
            </a:r>
            <a:r>
              <a:rPr lang="en-US" dirty="0" smtClean="0"/>
              <a:t>? How meaningful is the average treatment effect?</a:t>
            </a:r>
          </a:p>
          <a:p>
            <a:pPr marL="574676" lvl="2" indent="-214313">
              <a:buFont typeface="Arial" panose="020B0604020202020204" pitchFamily="34" charset="0"/>
              <a:buChar char="•"/>
            </a:pPr>
            <a:r>
              <a:rPr lang="en-US" dirty="0" smtClean="0"/>
              <a:t>What about treated firms that were not “matched”?</a:t>
            </a:r>
          </a:p>
          <a:p>
            <a:pPr marL="574676" lvl="2" indent="-214313">
              <a:buFont typeface="Arial" panose="020B0604020202020204" pitchFamily="34" charset="0"/>
              <a:buChar char="•"/>
            </a:pPr>
            <a:r>
              <a:rPr lang="en-US" dirty="0" smtClean="0"/>
              <a:t>Discrete versus continuous treatment</a:t>
            </a:r>
          </a:p>
          <a:p>
            <a:pPr marL="574676" lvl="2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How sensitive are the results to using different matching approaches: </a:t>
            </a:r>
          </a:p>
          <a:p>
            <a:pPr marL="574676" lvl="2" indent="-214313">
              <a:buFont typeface="Arial" panose="020B0604020202020204" pitchFamily="34" charset="0"/>
              <a:buChar char="•"/>
            </a:pPr>
            <a:r>
              <a:rPr lang="en-US" dirty="0" smtClean="0"/>
              <a:t>E.g. </a:t>
            </a:r>
            <a:r>
              <a:rPr lang="en-US" b="1" dirty="0" smtClean="0">
                <a:solidFill>
                  <a:srgbClr val="005293"/>
                </a:solidFill>
              </a:rPr>
              <a:t>Coarsened Exact Matching or Kernel matching</a:t>
            </a:r>
            <a:r>
              <a:rPr lang="en-US" dirty="0" smtClean="0"/>
              <a:t> </a:t>
            </a:r>
            <a:r>
              <a:rPr lang="en-US" sz="1200" i="1" dirty="0" smtClean="0"/>
              <a:t>(see e.g. </a:t>
            </a:r>
            <a:r>
              <a:rPr lang="de-DE" sz="1200" i="1" dirty="0"/>
              <a:t>Todd P.E. (2010) </a:t>
            </a:r>
            <a:r>
              <a:rPr lang="de-DE" sz="1200" i="1" dirty="0" err="1"/>
              <a:t>Matching</a:t>
            </a:r>
            <a:r>
              <a:rPr lang="de-DE" sz="1200" i="1" dirty="0"/>
              <a:t> </a:t>
            </a:r>
            <a:r>
              <a:rPr lang="de-DE" sz="1200" i="1" dirty="0" err="1"/>
              <a:t>Estimators</a:t>
            </a:r>
            <a:r>
              <a:rPr lang="de-DE" sz="1200" i="1" dirty="0"/>
              <a:t>. In: </a:t>
            </a:r>
            <a:r>
              <a:rPr lang="de-DE" sz="1200" i="1" dirty="0" err="1"/>
              <a:t>Durlauf</a:t>
            </a:r>
            <a:r>
              <a:rPr lang="de-DE" sz="1200" i="1" dirty="0"/>
              <a:t> S.N., Blume L.E. (</a:t>
            </a:r>
            <a:r>
              <a:rPr lang="de-DE" sz="1200" i="1" dirty="0" err="1"/>
              <a:t>eds</a:t>
            </a:r>
            <a:r>
              <a:rPr lang="de-DE" sz="1200" i="1" dirty="0"/>
              <a:t>) </a:t>
            </a:r>
            <a:r>
              <a:rPr lang="de-DE" sz="1200" i="1" dirty="0" err="1"/>
              <a:t>Microeconometrics</a:t>
            </a:r>
            <a:r>
              <a:rPr lang="de-DE" sz="1200" i="1" dirty="0"/>
              <a:t>. The New Palgrave Economics Collection</a:t>
            </a:r>
            <a:r>
              <a:rPr lang="en-US" sz="1200" i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Methods for </a:t>
            </a:r>
            <a:r>
              <a:rPr lang="en-US" b="1" dirty="0" smtClean="0">
                <a:solidFill>
                  <a:srgbClr val="005293"/>
                </a:solidFill>
              </a:rPr>
              <a:t>continuous treatments </a:t>
            </a:r>
            <a:r>
              <a:rPr lang="en-US" dirty="0" smtClean="0">
                <a:sym typeface="Wingdings" panose="05000000000000000000" pitchFamily="2" charset="2"/>
              </a:rPr>
              <a:t> generalized propensity scores </a:t>
            </a:r>
            <a:r>
              <a:rPr lang="en-US" sz="1200" i="1" dirty="0">
                <a:sym typeface="Wingdings" panose="05000000000000000000" pitchFamily="2" charset="2"/>
              </a:rPr>
              <a:t>(see e.g. </a:t>
            </a:r>
            <a:r>
              <a:rPr lang="en-US" sz="1200" i="1" dirty="0" err="1">
                <a:sym typeface="Wingdings" panose="05000000000000000000" pitchFamily="2" charset="2"/>
              </a:rPr>
              <a:t>Imbens</a:t>
            </a:r>
            <a:r>
              <a:rPr lang="en-US" sz="1200" i="1" dirty="0">
                <a:sym typeface="Wingdings" panose="05000000000000000000" pitchFamily="2" charset="2"/>
              </a:rPr>
              <a:t> 2000, </a:t>
            </a:r>
            <a:r>
              <a:rPr lang="en-US" sz="1200" i="1" dirty="0"/>
              <a:t>The role of the propensity score in estimating dose-response functions, </a:t>
            </a:r>
            <a:r>
              <a:rPr lang="en-US" sz="1200" i="1" dirty="0" err="1"/>
              <a:t>Biometrika</a:t>
            </a:r>
            <a:r>
              <a:rPr lang="en-US" sz="1200" i="1" dirty="0"/>
              <a:t>, 87(3), </a:t>
            </a:r>
            <a:r>
              <a:rPr lang="en-US" sz="1200" i="1" dirty="0" smtClean="0"/>
              <a:t>706–710)</a:t>
            </a:r>
            <a:endParaRPr lang="en-US" sz="1200" i="1" dirty="0"/>
          </a:p>
          <a:p>
            <a:pPr marL="574676" lvl="2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4676" lvl="2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574676" lvl="2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4676" lvl="2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7935" y="300054"/>
            <a:ext cx="8508999" cy="410369"/>
          </a:xfrm>
        </p:spPr>
        <p:txBody>
          <a:bodyPr/>
          <a:lstStyle/>
          <a:p>
            <a:r>
              <a:rPr lang="en-US" dirty="0" smtClean="0"/>
              <a:t>Strengths and pitfalls II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3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80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details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11162" y="1492894"/>
            <a:ext cx="8515338" cy="333566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ea typeface="Calibri" panose="020F0502020204030204" pitchFamily="34" charset="0"/>
                <a:cs typeface="Arial" charset="0"/>
              </a:rPr>
              <a:t>Professor Dr. Hanna Hottenrott</a:t>
            </a:r>
            <a:endParaRPr lang="en-US" dirty="0">
              <a:ea typeface="Calibri" panose="020F0502020204030204" pitchFamily="34" charset="0"/>
              <a:cs typeface="Arial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ea typeface="Calibri" panose="020F0502020204030204" pitchFamily="34" charset="0"/>
                <a:cs typeface="Arial" charset="0"/>
              </a:rPr>
              <a:t>Professorship Economics of Innovation</a:t>
            </a:r>
            <a:endParaRPr lang="en-US" dirty="0">
              <a:ea typeface="Calibri" panose="020F0502020204030204" pitchFamily="34" charset="0"/>
              <a:cs typeface="Arial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Arial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Arial" charset="0"/>
              </a:rPr>
              <a:t>Technical University of Munich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Arial" charset="0"/>
              </a:rPr>
              <a:t>TUM School of Management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Arial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err="1">
                <a:ea typeface="Calibri" panose="020F0502020204030204" pitchFamily="34" charset="0"/>
                <a:cs typeface="Arial" charset="0"/>
              </a:rPr>
              <a:t>Arcisstrasse</a:t>
            </a:r>
            <a:r>
              <a:rPr lang="en-US" dirty="0">
                <a:ea typeface="Calibri" panose="020F0502020204030204" pitchFamily="34" charset="0"/>
                <a:cs typeface="Arial" charset="0"/>
              </a:rPr>
              <a:t> 21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Arial" charset="0"/>
              </a:rPr>
              <a:t>80333 Munich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Arial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Arial" charset="0"/>
              </a:rPr>
              <a:t>h</a:t>
            </a:r>
            <a:r>
              <a:rPr lang="en-US" dirty="0" smtClean="0">
                <a:ea typeface="Calibri" panose="020F0502020204030204" pitchFamily="34" charset="0"/>
                <a:cs typeface="Arial" charset="0"/>
              </a:rPr>
              <a:t>anna.hottenrott@tum.de</a:t>
            </a:r>
            <a:endParaRPr lang="en-US" dirty="0">
              <a:ea typeface="Calibri" panose="020F0502020204030204" pitchFamily="34" charset="0"/>
              <a:cs typeface="Arial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ea typeface="Calibri" panose="020F0502020204030204" pitchFamily="34" charset="0"/>
                <a:cs typeface="Arial" charset="0"/>
              </a:rPr>
              <a:t>www.professors.wi.tum.de/eoi</a:t>
            </a:r>
            <a:r>
              <a:rPr lang="en-US" dirty="0">
                <a:ea typeface="Calibri" panose="020F0502020204030204" pitchFamily="34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61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1800" b="1" dirty="0"/>
              <a:t>Do subsidies help startups to perform </a:t>
            </a:r>
            <a:r>
              <a:rPr lang="en-US" sz="1800" b="1" dirty="0" smtClean="0"/>
              <a:t>better?</a:t>
            </a:r>
            <a:endParaRPr lang="en-US" sz="1800" b="1" dirty="0"/>
          </a:p>
          <a:p>
            <a:pPr algn="ctr"/>
            <a:endParaRPr lang="en-US" sz="18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9273"/>
            <a:ext cx="8508999" cy="410369"/>
          </a:xfrm>
        </p:spPr>
        <p:txBody>
          <a:bodyPr/>
          <a:lstStyle/>
          <a:p>
            <a:r>
              <a:rPr lang="en-US" sz="2400" dirty="0" smtClean="0"/>
              <a:t>The main </a:t>
            </a:r>
            <a:r>
              <a:rPr lang="en-US" sz="2400" dirty="0" smtClean="0"/>
              <a:t>research </a:t>
            </a:r>
            <a:r>
              <a:rPr lang="en-US" sz="2400" dirty="0" smtClean="0"/>
              <a:t>question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8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86" y="919464"/>
            <a:ext cx="5831340" cy="388806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9273"/>
            <a:ext cx="8508999" cy="380810"/>
          </a:xfrm>
        </p:spPr>
        <p:txBody>
          <a:bodyPr/>
          <a:lstStyle/>
          <a:p>
            <a:r>
              <a:rPr lang="en-US" dirty="0" smtClean="0"/>
              <a:t>Example: Employment growth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 rot="16200000">
            <a:off x="1433399" y="1768034"/>
            <a:ext cx="10390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(2008 cohort)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69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1800" b="1" dirty="0"/>
              <a:t>How would a start-up have performed in absence of the subsidy?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Answer: </a:t>
            </a:r>
          </a:p>
          <a:p>
            <a:pPr algn="ctr"/>
            <a:r>
              <a:rPr lang="en-US" sz="1800" b="1" dirty="0"/>
              <a:t>We will never know.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9273"/>
            <a:ext cx="8508999" cy="410369"/>
          </a:xfrm>
        </p:spPr>
        <p:txBody>
          <a:bodyPr/>
          <a:lstStyle/>
          <a:p>
            <a:r>
              <a:rPr lang="en-US" sz="2400" dirty="0"/>
              <a:t>The evaluation question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75" y="2978923"/>
            <a:ext cx="2550110" cy="25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7740">
            <a:off x="5510262" y="1728758"/>
            <a:ext cx="3456101" cy="14870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654" y="959428"/>
            <a:ext cx="8508999" cy="3095625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 smtClean="0"/>
              <a:t>Econometric methods for causal interference in non-experimental settings</a:t>
            </a:r>
            <a:endParaRPr lang="en-US" sz="15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smtClean="0"/>
              <a:t>Example implementations based on two recent articles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0654" y="289663"/>
            <a:ext cx="8508999" cy="380810"/>
          </a:xfrm>
        </p:spPr>
        <p:txBody>
          <a:bodyPr/>
          <a:lstStyle/>
          <a:p>
            <a:r>
              <a:rPr lang="de-DE" dirty="0" smtClean="0"/>
              <a:t>Solution?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187920945"/>
              </p:ext>
            </p:extLst>
          </p:nvPr>
        </p:nvGraphicFramePr>
        <p:xfrm>
          <a:off x="588818" y="2951018"/>
          <a:ext cx="3525983" cy="157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44230">
            <a:off x="5341557" y="3249199"/>
            <a:ext cx="3429768" cy="1284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2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653" y="286200"/>
            <a:ext cx="8508999" cy="383381"/>
          </a:xfrm>
        </p:spPr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500" b="1" dirty="0"/>
              <a:t>We </a:t>
            </a:r>
            <a:r>
              <a:rPr lang="en-US" sz="1500" b="1" dirty="0" smtClean="0"/>
              <a:t>cannot </a:t>
            </a:r>
            <a:r>
              <a:rPr lang="en-US" sz="1500" b="1" dirty="0"/>
              <a:t>observe h</a:t>
            </a:r>
            <a:r>
              <a:rPr lang="en-US" sz="1500" b="1" dirty="0" smtClean="0"/>
              <a:t>ow a </a:t>
            </a:r>
            <a:r>
              <a:rPr lang="en-US" sz="1500" b="1" dirty="0"/>
              <a:t>start-up </a:t>
            </a:r>
            <a:r>
              <a:rPr lang="en-US" sz="1500" b="1" dirty="0" smtClean="0"/>
              <a:t>would performed </a:t>
            </a:r>
            <a:r>
              <a:rPr lang="en-US" sz="1500" b="1" dirty="0"/>
              <a:t>in absence of the </a:t>
            </a:r>
            <a:r>
              <a:rPr lang="en-US" sz="1500" b="1" dirty="0" smtClean="0"/>
              <a:t>subsidy </a:t>
            </a:r>
          </a:p>
          <a:p>
            <a:r>
              <a:rPr lang="en-US" sz="1500" b="1" dirty="0" smtClean="0"/>
              <a:t>But: </a:t>
            </a:r>
          </a:p>
          <a:p>
            <a:pPr algn="ctr"/>
            <a:endParaRPr lang="en-US" sz="1500" b="1" dirty="0"/>
          </a:p>
          <a:p>
            <a:pPr algn="ctr"/>
            <a:r>
              <a:rPr lang="en-US" sz="1500" b="1" dirty="0" smtClean="0"/>
              <a:t>We can try to </a:t>
            </a:r>
            <a:r>
              <a:rPr lang="en-US" sz="1500" b="1" i="1" dirty="0" smtClean="0"/>
              <a:t>estimate</a:t>
            </a:r>
            <a:r>
              <a:rPr lang="en-US" sz="1500" b="1" dirty="0" smtClean="0"/>
              <a:t> the counter factual situation</a:t>
            </a:r>
          </a:p>
          <a:p>
            <a:pPr algn="ctr"/>
            <a:endParaRPr lang="en-US" sz="1500" b="1" dirty="0"/>
          </a:p>
          <a:p>
            <a:r>
              <a:rPr lang="en-US" sz="1500" dirty="0" smtClean="0"/>
              <a:t>to get an </a:t>
            </a:r>
            <a:r>
              <a:rPr lang="en-US" sz="1500" b="1" dirty="0" smtClean="0"/>
              <a:t>approximation of the treatment effect</a:t>
            </a:r>
            <a:r>
              <a:rPr lang="en-US" sz="1500" dirty="0" smtClean="0"/>
              <a:t> based on difference between the treated firms’ outcomes and the counterfactuals</a:t>
            </a:r>
          </a:p>
          <a:p>
            <a:pPr algn="ctr"/>
            <a:endParaRPr lang="en-US" dirty="0" smtClean="0"/>
          </a:p>
          <a:p>
            <a:pPr algn="ctr"/>
            <a:endParaRPr lang="en-US" sz="1500" dirty="0"/>
          </a:p>
          <a:p>
            <a:pPr algn="ctr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531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542" y="1676400"/>
            <a:ext cx="3476458" cy="2337955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935" y="966355"/>
            <a:ext cx="8508999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Depends on research setting &amp; available data</a:t>
            </a:r>
          </a:p>
          <a:p>
            <a:pPr marL="646113" lvl="2" indent="-285750">
              <a:buFont typeface="Arial" panose="020B0604020202020204" pitchFamily="34" charset="0"/>
              <a:buChar char="•"/>
            </a:pPr>
            <a:r>
              <a:rPr lang="en-US" dirty="0"/>
              <a:t>Do we know successful and unsuccessful applicants?</a:t>
            </a:r>
          </a:p>
          <a:p>
            <a:pPr marL="646113" lvl="2" indent="-285750">
              <a:buFont typeface="Arial" panose="020B0604020202020204" pitchFamily="34" charset="0"/>
              <a:buChar char="•"/>
            </a:pPr>
            <a:r>
              <a:rPr lang="en-US" dirty="0"/>
              <a:t>Do we know details about the </a:t>
            </a:r>
            <a:r>
              <a:rPr lang="en-US" dirty="0" smtClean="0"/>
              <a:t>selection process, e.g. evaluation scores of proposals?</a:t>
            </a:r>
            <a:endParaRPr lang="en-US" dirty="0"/>
          </a:p>
          <a:p>
            <a:pPr marL="646113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Do we observe firms before and after the receipt?</a:t>
            </a:r>
          </a:p>
          <a:p>
            <a:pPr marL="646113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our case</a:t>
            </a:r>
          </a:p>
          <a:p>
            <a:pPr marL="646113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No information about application process or selection </a:t>
            </a:r>
          </a:p>
          <a:p>
            <a:pPr marL="646113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No information about rejected applicants</a:t>
            </a:r>
          </a:p>
          <a:p>
            <a:pPr marL="646113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 many cases, we do not observe the firms </a:t>
            </a:r>
            <a:r>
              <a:rPr lang="en-US" i="1" dirty="0" smtClean="0"/>
              <a:t>before</a:t>
            </a:r>
            <a:r>
              <a:rPr lang="en-US" dirty="0" smtClean="0"/>
              <a:t> the subsidy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Regression discontinuity designs (RDD) or Difference-in-Differences (</a:t>
            </a:r>
            <a:r>
              <a:rPr lang="en-US" dirty="0" err="1" smtClean="0">
                <a:sym typeface="Wingdings" panose="05000000000000000000" pitchFamily="2" charset="2"/>
              </a:rPr>
              <a:t>DiD</a:t>
            </a:r>
            <a:r>
              <a:rPr lang="en-US" dirty="0" smtClean="0">
                <a:sym typeface="Wingdings" panose="05000000000000000000" pitchFamily="2" charset="2"/>
              </a:rPr>
              <a:t>) not implementable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 smtClean="0">
                <a:solidFill>
                  <a:srgbClr val="005293"/>
                </a:solidFill>
              </a:rPr>
              <a:t>Matching techniques</a:t>
            </a:r>
            <a:r>
              <a:rPr lang="en-US" dirty="0" smtClean="0">
                <a:solidFill>
                  <a:srgbClr val="005293"/>
                </a:solidFill>
              </a:rPr>
              <a:t> to find suitable counter </a:t>
            </a:r>
            <a:r>
              <a:rPr lang="en-US" dirty="0" err="1" smtClean="0">
                <a:solidFill>
                  <a:srgbClr val="005293"/>
                </a:solidFill>
              </a:rPr>
              <a:t>factuals</a:t>
            </a:r>
            <a:r>
              <a:rPr lang="en-US" dirty="0" smtClean="0">
                <a:solidFill>
                  <a:srgbClr val="005293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46113" lvl="2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3336" y="275809"/>
            <a:ext cx="8508999" cy="380810"/>
          </a:xfrm>
        </p:spPr>
        <p:txBody>
          <a:bodyPr/>
          <a:lstStyle/>
          <a:p>
            <a:r>
              <a:rPr lang="en-US" dirty="0" smtClean="0"/>
              <a:t>Which method to pick?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0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095"/>
            <a:ext cx="9144000" cy="40261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117" y="313909"/>
            <a:ext cx="8508999" cy="410369"/>
          </a:xfrm>
        </p:spPr>
        <p:txBody>
          <a:bodyPr/>
          <a:lstStyle/>
          <a:p>
            <a:r>
              <a:rPr lang="en-US" dirty="0"/>
              <a:t>Popularity of Propensity Score Matching (all fields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43919F4-4B21-48BB-BFDD-3E2FAE6C9052}" type="slidenum">
              <a:rPr lang="en-US" noProof="0" smtClean="0"/>
              <a:pPr>
                <a:defRPr/>
              </a:pPr>
              <a:t>9</a:t>
            </a:fld>
            <a:endParaRPr lang="en-US" noProof="0" dirty="0"/>
          </a:p>
        </p:txBody>
      </p:sp>
      <p:sp>
        <p:nvSpPr>
          <p:cNvPr id="4" name="Rechteck 3"/>
          <p:cNvSpPr/>
          <p:nvPr/>
        </p:nvSpPr>
        <p:spPr>
          <a:xfrm>
            <a:off x="2348348" y="1472981"/>
            <a:ext cx="5590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Smith &amp;Todd </a:t>
            </a:r>
            <a:r>
              <a:rPr lang="en-US" sz="1200" dirty="0" smtClean="0">
                <a:solidFill>
                  <a:srgbClr val="005293"/>
                </a:solidFill>
              </a:rPr>
              <a:t>(2005)</a:t>
            </a:r>
            <a:r>
              <a:rPr lang="en-US" sz="1200" dirty="0" smtClean="0"/>
              <a:t> </a:t>
            </a:r>
            <a:r>
              <a:rPr lang="en-US" sz="1200" dirty="0"/>
              <a:t>Does matching overcome </a:t>
            </a:r>
            <a:r>
              <a:rPr lang="en-US" sz="1200" dirty="0" err="1"/>
              <a:t>LaLonde’s</a:t>
            </a:r>
            <a:r>
              <a:rPr lang="en-US" sz="1200" dirty="0"/>
              <a:t> critique of </a:t>
            </a:r>
            <a:r>
              <a:rPr lang="en-US" sz="1200" dirty="0" smtClean="0"/>
              <a:t>nonexperimental estimators</a:t>
            </a:r>
            <a:r>
              <a:rPr lang="en-US" sz="1200" dirty="0"/>
              <a:t>? </a:t>
            </a:r>
            <a:r>
              <a:rPr lang="en-US" sz="1200" i="1" dirty="0" smtClean="0"/>
              <a:t>Journal of Econometrics </a:t>
            </a:r>
            <a:r>
              <a:rPr lang="en-US" sz="1200" dirty="0"/>
              <a:t>125, </a:t>
            </a:r>
            <a:r>
              <a:rPr lang="en-US" sz="1200" dirty="0" smtClean="0"/>
              <a:t>305–353</a:t>
            </a:r>
            <a:endParaRPr lang="de-DE" sz="1200" dirty="0"/>
          </a:p>
        </p:txBody>
      </p:sp>
      <p:sp>
        <p:nvSpPr>
          <p:cNvPr id="3" name="Rechteck 2"/>
          <p:cNvSpPr/>
          <p:nvPr/>
        </p:nvSpPr>
        <p:spPr>
          <a:xfrm>
            <a:off x="2348348" y="1990666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/>
              <a:t>Dehejiaa</a:t>
            </a:r>
            <a:r>
              <a:rPr lang="de-DE" sz="1200" dirty="0"/>
              <a:t> </a:t>
            </a:r>
            <a:r>
              <a:rPr lang="de-DE" sz="1200" dirty="0">
                <a:solidFill>
                  <a:srgbClr val="005293"/>
                </a:solidFill>
              </a:rPr>
              <a:t>(2005</a:t>
            </a:r>
            <a:r>
              <a:rPr lang="de-DE" sz="1200" dirty="0" smtClean="0">
                <a:solidFill>
                  <a:srgbClr val="005293"/>
                </a:solidFill>
              </a:rPr>
              <a:t>)</a:t>
            </a:r>
            <a:r>
              <a:rPr lang="de-DE" sz="1200" dirty="0" smtClean="0"/>
              <a:t> </a:t>
            </a:r>
            <a:r>
              <a:rPr lang="en-US" sz="1200" dirty="0"/>
              <a:t>Practical propensity score matching: a reply to</a:t>
            </a:r>
            <a:br>
              <a:rPr lang="en-US" sz="1200" dirty="0"/>
            </a:br>
            <a:r>
              <a:rPr lang="en-US" sz="1200" dirty="0"/>
              <a:t>Smith and </a:t>
            </a:r>
            <a:r>
              <a:rPr lang="en-US" sz="1200" dirty="0" smtClean="0"/>
              <a:t>Todd,</a:t>
            </a:r>
            <a:r>
              <a:rPr lang="de-DE" sz="1200" dirty="0" smtClean="0"/>
              <a:t> </a:t>
            </a:r>
            <a:r>
              <a:rPr lang="en-US" sz="1200" i="1" dirty="0"/>
              <a:t>Journal of Econometrics </a:t>
            </a:r>
            <a:r>
              <a:rPr lang="en-US" sz="1200" dirty="0"/>
              <a:t>125 (2005) </a:t>
            </a:r>
            <a:r>
              <a:rPr lang="en-US" sz="1200" dirty="0" smtClean="0"/>
              <a:t>355–364</a:t>
            </a:r>
            <a:endParaRPr lang="de-DE" sz="1600" dirty="0"/>
          </a:p>
        </p:txBody>
      </p:sp>
      <p:sp>
        <p:nvSpPr>
          <p:cNvPr id="7" name="Rechteck 6"/>
          <p:cNvSpPr/>
          <p:nvPr/>
        </p:nvSpPr>
        <p:spPr>
          <a:xfrm>
            <a:off x="2348348" y="2479875"/>
            <a:ext cx="588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Imbens</a:t>
            </a:r>
            <a:r>
              <a:rPr lang="en-US" sz="1200" dirty="0"/>
              <a:t> </a:t>
            </a:r>
            <a:r>
              <a:rPr lang="en-US" sz="1200" dirty="0" smtClean="0"/>
              <a:t>&amp; Wooldridge </a:t>
            </a:r>
            <a:r>
              <a:rPr lang="en-US" sz="1200" dirty="0" smtClean="0">
                <a:solidFill>
                  <a:srgbClr val="005293"/>
                </a:solidFill>
              </a:rPr>
              <a:t>(2009</a:t>
            </a:r>
            <a:r>
              <a:rPr lang="en-US" sz="1200" dirty="0">
                <a:solidFill>
                  <a:srgbClr val="005293"/>
                </a:solidFill>
              </a:rPr>
              <a:t>)</a:t>
            </a:r>
            <a:r>
              <a:rPr lang="en-US" sz="1200" dirty="0" smtClean="0">
                <a:solidFill>
                  <a:srgbClr val="005293"/>
                </a:solidFill>
              </a:rPr>
              <a:t> </a:t>
            </a:r>
            <a:r>
              <a:rPr lang="en-US" sz="1200" dirty="0"/>
              <a:t>Recent developments in the econometrics </a:t>
            </a:r>
            <a:r>
              <a:rPr lang="en-US" sz="1200" dirty="0" smtClean="0"/>
              <a:t>of program evaluation, </a:t>
            </a:r>
            <a:r>
              <a:rPr lang="en-US" sz="1200" i="1" dirty="0"/>
              <a:t>Journal of Economic Literature </a:t>
            </a:r>
            <a:r>
              <a:rPr lang="en-US" sz="1200" dirty="0"/>
              <a:t>47, </a:t>
            </a:r>
            <a:r>
              <a:rPr lang="en-US" sz="1200" dirty="0" smtClean="0"/>
              <a:t>5–86</a:t>
            </a:r>
            <a:endParaRPr lang="de-DE" sz="1200" dirty="0"/>
          </a:p>
        </p:txBody>
      </p:sp>
      <p:sp>
        <p:nvSpPr>
          <p:cNvPr id="8" name="Rechteck 7"/>
          <p:cNvSpPr/>
          <p:nvPr/>
        </p:nvSpPr>
        <p:spPr>
          <a:xfrm>
            <a:off x="2332616" y="953519"/>
            <a:ext cx="645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</a:rPr>
              <a:t>Gerfin</a:t>
            </a:r>
            <a:r>
              <a:rPr lang="en-US" sz="1200" dirty="0">
                <a:latin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</a:rPr>
              <a:t>&amp; </a:t>
            </a:r>
            <a:r>
              <a:rPr lang="en-US" sz="1200" dirty="0" err="1" smtClean="0">
                <a:latin typeface="Arial" panose="020B0604020202020204" pitchFamily="34" charset="0"/>
              </a:rPr>
              <a:t>Lechner</a:t>
            </a:r>
            <a:r>
              <a:rPr lang="en-US" sz="1200" dirty="0" smtClean="0"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293"/>
                </a:solidFill>
                <a:latin typeface="Arial" panose="020B0604020202020204" pitchFamily="34" charset="0"/>
              </a:rPr>
              <a:t>(</a:t>
            </a:r>
            <a:r>
              <a:rPr lang="en-US" sz="1200" dirty="0" smtClean="0">
                <a:solidFill>
                  <a:srgbClr val="005293"/>
                </a:solidFill>
                <a:latin typeface="Arial" panose="020B0604020202020204" pitchFamily="34" charset="0"/>
              </a:rPr>
              <a:t>2002) </a:t>
            </a:r>
            <a:r>
              <a:rPr lang="en-US" sz="1200" dirty="0" smtClean="0">
                <a:latin typeface="Arial" panose="020B0604020202020204" pitchFamily="34" charset="0"/>
              </a:rPr>
              <a:t>A </a:t>
            </a:r>
            <a:r>
              <a:rPr lang="en-US" sz="1200" dirty="0" err="1">
                <a:latin typeface="Arial" panose="020B0604020202020204" pitchFamily="34" charset="0"/>
              </a:rPr>
              <a:t>microeconometric</a:t>
            </a:r>
            <a:r>
              <a:rPr lang="en-US" sz="1200" dirty="0">
                <a:latin typeface="Arial" panose="020B0604020202020204" pitchFamily="34" charset="0"/>
              </a:rPr>
              <a:t> evaluation of </a:t>
            </a:r>
            <a:r>
              <a:rPr lang="en-US" sz="1200" dirty="0" err="1">
                <a:latin typeface="Arial" panose="020B0604020202020204" pitchFamily="34" charset="0"/>
              </a:rPr>
              <a:t>theactive</a:t>
            </a:r>
            <a:r>
              <a:rPr lang="en-US" sz="1200" dirty="0">
                <a:latin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</a:rPr>
              <a:t>labour</a:t>
            </a:r>
            <a:r>
              <a:rPr lang="en-US" sz="1200" dirty="0">
                <a:latin typeface="Arial" panose="020B0604020202020204" pitchFamily="34" charset="0"/>
              </a:rPr>
              <a:t> market policy in </a:t>
            </a:r>
            <a:r>
              <a:rPr lang="en-US" sz="1200" dirty="0" smtClean="0">
                <a:latin typeface="Arial" panose="020B0604020202020204" pitchFamily="34" charset="0"/>
              </a:rPr>
              <a:t>Switzerland, </a:t>
            </a:r>
            <a:r>
              <a:rPr lang="en-US" sz="1200" i="1" dirty="0" smtClean="0">
                <a:latin typeface="Arial" panose="020B0604020202020204" pitchFamily="34" charset="0"/>
              </a:rPr>
              <a:t>The </a:t>
            </a:r>
            <a:r>
              <a:rPr lang="en-US" sz="1200" i="1" dirty="0">
                <a:latin typeface="Arial" panose="020B0604020202020204" pitchFamily="34" charset="0"/>
              </a:rPr>
              <a:t>Economic </a:t>
            </a:r>
            <a:r>
              <a:rPr lang="en-US" sz="1200" i="1" dirty="0" smtClean="0">
                <a:latin typeface="Arial" panose="020B0604020202020204" pitchFamily="34" charset="0"/>
              </a:rPr>
              <a:t>Journal </a:t>
            </a:r>
            <a:r>
              <a:rPr lang="en-US" sz="1200" dirty="0" smtClean="0">
                <a:latin typeface="Arial" panose="020B0604020202020204" pitchFamily="34" charset="0"/>
              </a:rPr>
              <a:t>112(482</a:t>
            </a:r>
            <a:r>
              <a:rPr lang="en-US" sz="1200" dirty="0">
                <a:latin typeface="Arial" panose="020B0604020202020204" pitchFamily="34" charset="0"/>
              </a:rPr>
              <a:t>), 854–893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276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Titel 4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5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6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7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1405</Words>
  <Application>Microsoft Office PowerPoint</Application>
  <PresentationFormat>Bildschirmpräsentation (16:9)</PresentationFormat>
  <Paragraphs>553</Paragraphs>
  <Slides>28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28</vt:i4>
      </vt:variant>
    </vt:vector>
  </HeadingPairs>
  <TitlesOfParts>
    <vt:vector size="43" baseType="lpstr">
      <vt:lpstr>Arial</vt:lpstr>
      <vt:lpstr>Calibri</vt:lpstr>
      <vt:lpstr>Cambria Math</vt:lpstr>
      <vt:lpstr>CharisSIL</vt:lpstr>
      <vt:lpstr>Courier New</vt:lpstr>
      <vt:lpstr>Symbol</vt:lpstr>
      <vt:lpstr>Times New Roman</vt:lpstr>
      <vt:lpstr>Wingdings</vt:lpstr>
      <vt:lpstr>Titel 1</vt:lpstr>
      <vt:lpstr>Titel 2</vt:lpstr>
      <vt:lpstr>Titel 3</vt:lpstr>
      <vt:lpstr>Titel 4</vt:lpstr>
      <vt:lpstr>Inhalt</vt:lpstr>
      <vt:lpstr>Kapiteltrenner blau</vt:lpstr>
      <vt:lpstr>Kapiteltrenner schwarz</vt:lpstr>
      <vt:lpstr>Nicht-experimentelle Methoden zur Kausalanalyse:  Am Beispiel der  Evaluierung öffentlicher Gründungsförderung</vt:lpstr>
      <vt:lpstr>Start-up subsidies?</vt:lpstr>
      <vt:lpstr>The main research question</vt:lpstr>
      <vt:lpstr>Example: Employment growth</vt:lpstr>
      <vt:lpstr>The evaluation question</vt:lpstr>
      <vt:lpstr>Solution?</vt:lpstr>
      <vt:lpstr>Research design</vt:lpstr>
      <vt:lpstr>Which method to pick?</vt:lpstr>
      <vt:lpstr>Popularity of Propensity Score Matching (all fields)</vt:lpstr>
      <vt:lpstr>Research method: Propensity Score Matching</vt:lpstr>
      <vt:lpstr>Idea</vt:lpstr>
      <vt:lpstr>Propensity Score Matching</vt:lpstr>
      <vt:lpstr>Propensity Score Matching</vt:lpstr>
      <vt:lpstr>The data</vt:lpstr>
      <vt:lpstr>Characteristics before matching</vt:lpstr>
      <vt:lpstr>Outcomes before matching</vt:lpstr>
      <vt:lpstr>Plausible timing?</vt:lpstr>
      <vt:lpstr>Propensity Score Estimation</vt:lpstr>
      <vt:lpstr>Matching outcome</vt:lpstr>
      <vt:lpstr>Propensity Score Estimation (after matching)</vt:lpstr>
      <vt:lpstr>Results</vt:lpstr>
      <vt:lpstr>Outcomes after matching</vt:lpstr>
      <vt:lpstr>Conclusions</vt:lpstr>
      <vt:lpstr>Strengths and pitfalls I</vt:lpstr>
      <vt:lpstr>Addressing “matching on observables problem”</vt:lpstr>
      <vt:lpstr>Strengths and pitfalls II</vt:lpstr>
      <vt:lpstr>Thank you!</vt:lpstr>
      <vt:lpstr>Contact details</vt:lpstr>
    </vt:vector>
  </TitlesOfParts>
  <Company>Leibniz-Rechenzentrum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Oppermann, Philipp</dc:creator>
  <cp:lastModifiedBy>Hanna Hottenrott</cp:lastModifiedBy>
  <cp:revision>180</cp:revision>
  <cp:lastPrinted>2015-07-30T14:04:45Z</cp:lastPrinted>
  <dcterms:created xsi:type="dcterms:W3CDTF">2021-02-15T11:28:54Z</dcterms:created>
  <dcterms:modified xsi:type="dcterms:W3CDTF">2021-09-03T08:13:44Z</dcterms:modified>
</cp:coreProperties>
</file>