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94" r:id="rId2"/>
  </p:sldMasterIdLst>
  <p:notesMasterIdLst>
    <p:notesMasterId r:id="rId27"/>
  </p:notesMasterIdLst>
  <p:handoutMasterIdLst>
    <p:handoutMasterId r:id="rId28"/>
  </p:handoutMasterIdLst>
  <p:sldIdLst>
    <p:sldId id="261" r:id="rId3"/>
    <p:sldId id="269" r:id="rId4"/>
    <p:sldId id="270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309" r:id="rId18"/>
    <p:sldId id="310" r:id="rId19"/>
    <p:sldId id="315" r:id="rId20"/>
    <p:sldId id="264" r:id="rId21"/>
    <p:sldId id="316" r:id="rId22"/>
    <p:sldId id="318" r:id="rId23"/>
    <p:sldId id="311" r:id="rId24"/>
    <p:sldId id="319" r:id="rId25"/>
    <p:sldId id="280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5D"/>
    <a:srgbClr val="DCE7F0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52"/>
  </p:normalViewPr>
  <p:slideViewPr>
    <p:cSldViewPr snapToGrid="0" snapToObjects="1">
      <p:cViewPr varScale="1">
        <p:scale>
          <a:sx n="157" d="100"/>
          <a:sy n="157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3-9-2021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3-9-2021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3/09/2021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720000" y="1349999"/>
            <a:ext cx="1111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979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58-560E-462C-8707-96426E8BF4BC}" type="datetime1">
              <a:rPr lang="nl-BE" smtClean="0"/>
              <a:t>3/09/2021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8D2-E5B5-454E-B5DF-9301DA2C9D0F}" type="datetime1">
              <a:rPr lang="nl-BE" smtClean="0"/>
              <a:t>3/09/2021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B252-4793-4AD7-B4F6-19AEF3A930D9}" type="datetime1">
              <a:rPr lang="nl-BE" smtClean="0"/>
              <a:t>3/09/2021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6AAB-DBF8-4BA6-A090-14EA620E5C4F}" type="datetime1">
              <a:rPr lang="nl-BE" smtClean="0"/>
              <a:t>3/09/2021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E50-A6F2-49F1-A1BE-8A55BF8E1398}" type="datetime1">
              <a:rPr lang="nl-BE" smtClean="0"/>
              <a:t>3/09/2021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6AE1-48BC-4644-8069-95B0A3519514}" type="datetime1">
              <a:rPr lang="nl-BE" smtClean="0"/>
              <a:t>3/09/2021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2DC2-9F7C-4602-8437-6789F0C01BE5}" type="datetime1">
              <a:rPr lang="nl-BE" smtClean="0"/>
              <a:t>3/09/2021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DD2D-0E7E-413C-A052-EF5113F98060}" type="datetime1">
              <a:rPr lang="nl-BE" smtClean="0"/>
              <a:t>3/09/2021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FAB1-4886-4CEC-9C25-8C22F8361A68}" type="datetime1">
              <a:rPr lang="nl-BE" smtClean="0"/>
              <a:t>3/09/2021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88EC-FA77-4C1B-8160-A6F258C7B21D}" type="datetime1">
              <a:rPr lang="nl-BE" smtClean="0"/>
              <a:t>3/09/2021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D589D422-DCBC-4278-89B9-92CEAE718775}" type="datetime1">
              <a:rPr lang="nl-BE" smtClean="0"/>
              <a:t>3/09/2021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Dept. of Management, Strategy and Innovation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98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D9F015B-8E92-4075-A3D1-5761312B7794}" type="datetime1">
              <a:rPr lang="nl-BE" smtClean="0"/>
              <a:t>3/09/2021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Dept. of Management, Strategy and Innovation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dirk.czarnitzki@kuleuven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75998" y="1080000"/>
            <a:ext cx="10692365" cy="3769091"/>
          </a:xfrm>
        </p:spPr>
        <p:txBody>
          <a:bodyPr>
            <a:normAutofit/>
          </a:bodyPr>
          <a:lstStyle/>
          <a:p>
            <a:r>
              <a:rPr lang="de-DE" sz="3600" dirty="0"/>
              <a:t>Ökonometrische Methoden zur Evaluation in der Forschungs- und Technologiepolitik:</a:t>
            </a:r>
            <a:br>
              <a:rPr lang="nl-BE" sz="3600" dirty="0"/>
            </a:br>
            <a:r>
              <a:rPr lang="de-DE" sz="3600" dirty="0"/>
              <a:t>Ihre Stärken und ihre Grenzen in der Praxis</a:t>
            </a:r>
            <a:endParaRPr lang="nl-NL" sz="3600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75999" y="5392800"/>
            <a:ext cx="9103710" cy="1054181"/>
          </a:xfrm>
        </p:spPr>
        <p:txBody>
          <a:bodyPr>
            <a:normAutofit/>
          </a:bodyPr>
          <a:lstStyle/>
          <a:p>
            <a:r>
              <a:rPr lang="nl-NL" dirty="0"/>
              <a:t>Dirk Czarnitzki, KU Leuven &amp; ZEW Mannheim</a:t>
            </a:r>
          </a:p>
          <a:p>
            <a:r>
              <a:rPr lang="nl-NL" dirty="0"/>
              <a:t>Dept. of Management, </a:t>
            </a:r>
            <a:r>
              <a:rPr lang="nl-NL" dirty="0" err="1"/>
              <a:t>Strategy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Innovation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557A49-C159-402E-8106-79F1075DB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Die Tatsache, dass A in der zweiten Periode einen Förderantrag stellt, kann daraus resultieren, dass die Forschergruppe eine sensationelle Idee hatte.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Resultat: A könnte auch ohne Förderung in Investition in </a:t>
            </a:r>
            <a:r>
              <a:rPr lang="de-DE" dirty="0" err="1"/>
              <a:t>FuE</a:t>
            </a:r>
            <a:r>
              <a:rPr lang="de-DE" dirty="0"/>
              <a:t> erhöhen – ob Förderung erhalten wird oder nicht. </a:t>
            </a:r>
          </a:p>
          <a:p>
            <a:pPr lvl="1"/>
            <a:r>
              <a:rPr lang="de-DE" sz="2000" dirty="0"/>
              <a:t>Sowohl Zielvariable als auch Förderstatus werden von der </a:t>
            </a:r>
            <a:r>
              <a:rPr lang="de-DE" sz="2000" dirty="0" err="1"/>
              <a:t>unbeobachtbaren</a:t>
            </a:r>
            <a:r>
              <a:rPr lang="de-DE" sz="2000" dirty="0"/>
              <a:t> „sensationellen Idee“ beeinflusst.</a:t>
            </a:r>
          </a:p>
          <a:p>
            <a:pPr lvl="1"/>
            <a:r>
              <a:rPr lang="de-DE" sz="2000" dirty="0"/>
              <a:t>Fördereffekt wird überschätzt.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000" dirty="0"/>
              <a:t> </a:t>
            </a:r>
            <a:r>
              <a:rPr lang="de-DE" sz="2000" dirty="0" err="1"/>
              <a:t>DiD</a:t>
            </a:r>
            <a:r>
              <a:rPr lang="de-DE" sz="2000" dirty="0"/>
              <a:t> ist eigentlich gemacht für Situationen mit exogener Selektion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z.B. Änderung von Gesetzen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Dann ist die Anwendung ein „natürliches Experiment“(keine Selbstselektion)</a:t>
            </a:r>
            <a:endParaRPr lang="nl-BE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7B1FB-CDC3-4699-A533-046AE3AC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8FA9B-F43E-4991-810B-01CC8EF0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DFD6B9-8998-4542-BF85-27EB91E5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976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5461F-96D4-4719-8C61-1606FA4BE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61" y="1359036"/>
            <a:ext cx="3470018" cy="4464000"/>
          </a:xfrm>
        </p:spPr>
        <p:txBody>
          <a:bodyPr>
            <a:normAutofit lnSpcReduction="10000"/>
          </a:bodyPr>
          <a:lstStyle/>
          <a:p>
            <a:r>
              <a:rPr lang="nl-BE" sz="1600" dirty="0"/>
              <a:t>Czarnitzki/Doherr/ </a:t>
            </a:r>
            <a:r>
              <a:rPr lang="nl-BE" sz="1600" dirty="0" err="1"/>
              <a:t>Hussinger</a:t>
            </a:r>
            <a:r>
              <a:rPr lang="nl-BE" sz="1600" dirty="0"/>
              <a:t>/</a:t>
            </a:r>
            <a:r>
              <a:rPr lang="nl-BE" sz="1600" dirty="0" err="1"/>
              <a:t>Schliessler</a:t>
            </a:r>
            <a:r>
              <a:rPr lang="nl-BE" sz="1600" dirty="0"/>
              <a:t>/Toole (2016, EER)</a:t>
            </a:r>
          </a:p>
          <a:p>
            <a:r>
              <a:rPr lang="de-DE" sz="1600" dirty="0"/>
              <a:t>Abschaffung des Hochschullehrerprivilegs in DE</a:t>
            </a:r>
          </a:p>
          <a:p>
            <a:r>
              <a:rPr lang="de-DE" sz="1600" dirty="0"/>
              <a:t>Intellektuelles Eigentum wurde von Profs auf Hochschule übertragen. Sollte Technologietransfer in der Wirtschaft stärken.</a:t>
            </a:r>
          </a:p>
          <a:p>
            <a:r>
              <a:rPr lang="de-DE" sz="1600" dirty="0"/>
              <a:t>Gesetzesänderung: Professoren konnten sich nicht „selbst-selektieren“</a:t>
            </a:r>
          </a:p>
          <a:p>
            <a:r>
              <a:rPr lang="de-DE" sz="1600" dirty="0"/>
              <a:t>Vergleich: Patentanmeldungen von Professoren vs. Wissenschaftlern an ÖFE.</a:t>
            </a:r>
          </a:p>
          <a:p>
            <a:r>
              <a:rPr lang="de-DE" sz="1600" dirty="0"/>
              <a:t>Negativer Effekt der Politik!</a:t>
            </a:r>
            <a:endParaRPr lang="nl-BE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8B490-D5B9-4E39-BB79-297B095B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01215-37CF-4CA2-A69B-FE677460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73F7AB-622E-4FA8-81EC-5FC34E3B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DiD</a:t>
            </a:r>
            <a:r>
              <a:rPr lang="de-DE" dirty="0"/>
              <a:t> als natürliches Experiment</a:t>
            </a:r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957AC-DBEB-422C-AD80-5187D06A0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06" y="1359036"/>
            <a:ext cx="65182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4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4D6BD8-BB34-45E4-9171-AB59C3F02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00" y="1291859"/>
            <a:ext cx="11041200" cy="4464000"/>
          </a:xfrm>
        </p:spPr>
        <p:txBody>
          <a:bodyPr/>
          <a:lstStyle/>
          <a:p>
            <a:r>
              <a:rPr lang="de-DE" dirty="0"/>
              <a:t>Wie </a:t>
            </a:r>
            <a:r>
              <a:rPr lang="de-DE" dirty="0" err="1"/>
              <a:t>DiD</a:t>
            </a:r>
            <a:r>
              <a:rPr lang="de-DE" dirty="0"/>
              <a:t>, aber man versucht die Annahmen besser zu approximieren, indem man als Kontrollgruppe nur vergleichbare, nicht-geförderte Unternehmen nutzt.</a:t>
            </a:r>
          </a:p>
          <a:p>
            <a:r>
              <a:rPr lang="de-DE" dirty="0"/>
              <a:t>Kombination aus </a:t>
            </a:r>
            <a:r>
              <a:rPr lang="de-DE" dirty="0" err="1"/>
              <a:t>DiD</a:t>
            </a:r>
            <a:r>
              <a:rPr lang="de-DE" dirty="0"/>
              <a:t> mit </a:t>
            </a:r>
            <a:r>
              <a:rPr lang="de-DE" dirty="0" err="1"/>
              <a:t>Matching</a:t>
            </a:r>
            <a:r>
              <a:rPr lang="de-DE" dirty="0"/>
              <a:t>. </a:t>
            </a:r>
          </a:p>
          <a:p>
            <a:r>
              <a:rPr lang="de-DE" dirty="0"/>
              <a:t>Praxis: man testet „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trends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Bedeutet: man hofft dass z.B. die Forscher beider Firmen A und B zu jedem Zeitpunkt ähnlich gute Ideen haben. 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9F934-BF25-4F48-B156-9FAB2CF5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B8625-D559-4D20-BA42-04A1B107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A06D09-413E-4D61-8797-06F07BF3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-in-</a:t>
            </a:r>
            <a:r>
              <a:rPr lang="de-DE" dirty="0" err="1"/>
              <a:t>Difference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902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69FAA-89D7-4015-AC42-8FE1F72C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3AC62-6134-4332-BD88-AD55758F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3FA432-F91C-4B36-97C0-D866A8BC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2515"/>
            <a:ext cx="11041200" cy="1152000"/>
          </a:xfrm>
        </p:spPr>
        <p:txBody>
          <a:bodyPr>
            <a:normAutofit/>
          </a:bodyPr>
          <a:lstStyle/>
          <a:p>
            <a:r>
              <a:rPr lang="de-DE" sz="3200" dirty="0"/>
              <a:t>Beispiel: Czarnitzki, 2021, Report Flämische </a:t>
            </a:r>
            <a:r>
              <a:rPr lang="de-DE" sz="3200" dirty="0" err="1"/>
              <a:t>FuE</a:t>
            </a:r>
            <a:r>
              <a:rPr lang="de-DE" sz="3200" dirty="0"/>
              <a:t>-Förderung </a:t>
            </a:r>
            <a:r>
              <a:rPr lang="de-DE" sz="2400" dirty="0"/>
              <a:t>(heute Nacht um ca. 1:30h fertig geworden…) </a:t>
            </a:r>
            <a:endParaRPr lang="nl-BE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DADFD-DE0D-48DE-A589-08E08A6C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00" y="1039246"/>
            <a:ext cx="8840148" cy="50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9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D83B2-6C76-498E-B7CA-17669262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71629"/>
            <a:ext cx="11041200" cy="4464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Man benutzt exogene Teilnahmerestriktionen (oder ähnliches) um Effekte </a:t>
            </a:r>
            <a:br>
              <a:rPr lang="de-DE" dirty="0"/>
            </a:br>
            <a:r>
              <a:rPr lang="de-DE" dirty="0"/>
              <a:t>  zu identifizieren.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Beispiele:</a:t>
            </a:r>
          </a:p>
          <a:p>
            <a:pPr marL="914400" lvl="1" indent="-457200">
              <a:buFont typeface="+mj-lt"/>
              <a:buAutoNum type="arabicParenR"/>
            </a:pPr>
            <a:r>
              <a:rPr lang="de-DE" sz="2000" dirty="0"/>
              <a:t>Programm gilt nur für kleine Unternehmen: Man vergleicht Zielvariable von kleinen Unt., die gerade noch teilnahmeberechtigt sind, mit etwas „zu großen Unt.</a:t>
            </a:r>
          </a:p>
          <a:p>
            <a:pPr marL="914400" lvl="1" indent="-457200">
              <a:buFont typeface="+mj-lt"/>
              <a:buAutoNum type="arabicParenR"/>
            </a:pPr>
            <a:r>
              <a:rPr lang="de-DE" sz="2000" dirty="0"/>
              <a:t>Innerhalb der Teilnehmer: 10% Förderbonus für mittelgroße, 20% für kleine, im Vergleich zu großen Unternehmen. </a:t>
            </a:r>
          </a:p>
          <a:p>
            <a:pPr marL="914400" lvl="1" indent="-457200">
              <a:buFont typeface="+mj-lt"/>
              <a:buAutoNum type="arabicParenR"/>
            </a:pPr>
            <a:r>
              <a:rPr lang="de-DE" sz="2000" dirty="0"/>
              <a:t>Qualitätsminium beim Peer-Review Score. Vergleich nur in der Nähe des Minimums.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000" dirty="0"/>
              <a:t> </a:t>
            </a:r>
            <a:r>
              <a:rPr lang="de-DE" dirty="0"/>
              <a:t>Probleme: </a:t>
            </a:r>
            <a:endParaRPr lang="de-D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Definition des Bereichs um den Threshold Wert (trade-off: kleineres Sample vs. geringere  Verlässlichkeit)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Siehe (3): warum würde man den </a:t>
            </a:r>
            <a:r>
              <a:rPr lang="de-DE" sz="2000" dirty="0" err="1"/>
              <a:t>treatment</a:t>
            </a:r>
            <a:r>
              <a:rPr lang="de-DE" sz="2000" dirty="0"/>
              <a:t> </a:t>
            </a:r>
            <a:r>
              <a:rPr lang="de-DE" sz="2000" dirty="0" err="1"/>
              <a:t>effekt</a:t>
            </a:r>
            <a:r>
              <a:rPr lang="de-DE" sz="2000" dirty="0"/>
              <a:t> im Bereich der „schlechteren“ bestimmen wollen?</a:t>
            </a:r>
          </a:p>
          <a:p>
            <a:pPr>
              <a:buFont typeface="Wingdings" panose="05000000000000000000" pitchFamily="2" charset="2"/>
              <a:buChar char="q"/>
            </a:pPr>
            <a:endParaRPr lang="nl-BE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CA2F1-876D-44D1-834C-67F54800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215B9-7458-44EA-B8B5-FD5BB0AF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2332E1-4CC4-4389-877E-5657195C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Regression </a:t>
            </a:r>
            <a:r>
              <a:rPr lang="de-DE" dirty="0" err="1"/>
              <a:t>Discontinuity</a:t>
            </a:r>
            <a:r>
              <a:rPr lang="de-DE" dirty="0"/>
              <a:t> Design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853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D18C14-11F6-48C4-A290-ACE22C200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Kombination von </a:t>
            </a:r>
            <a:r>
              <a:rPr lang="de-DE" dirty="0" err="1"/>
              <a:t>DiD</a:t>
            </a:r>
            <a:r>
              <a:rPr lang="de-DE" dirty="0"/>
              <a:t>, </a:t>
            </a:r>
            <a:r>
              <a:rPr lang="de-DE" dirty="0" err="1"/>
              <a:t>Matching</a:t>
            </a:r>
            <a:r>
              <a:rPr lang="de-DE" dirty="0"/>
              <a:t>, RDD und Natural Experiment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000" dirty="0"/>
              <a:t> Beispiel: Hünermund/Czarnitzki (2019, </a:t>
            </a:r>
            <a:r>
              <a:rPr lang="de-DE" sz="2000" dirty="0" err="1"/>
              <a:t>ResPol</a:t>
            </a:r>
            <a:r>
              <a:rPr lang="de-DE" sz="2000" dirty="0"/>
              <a:t>)</a:t>
            </a:r>
          </a:p>
          <a:p>
            <a:pPr lvl="1"/>
            <a:r>
              <a:rPr lang="de-DE" sz="2000" dirty="0"/>
              <a:t>Eurostars Programm: Innovative KMU</a:t>
            </a:r>
          </a:p>
          <a:p>
            <a:pPr lvl="1"/>
            <a:r>
              <a:rPr lang="de-DE" sz="2000" dirty="0"/>
              <a:t>Wir beobachten Antragsteller, sowohl gefördert als auch abgelehnt. </a:t>
            </a:r>
          </a:p>
          <a:p>
            <a:pPr lvl="1"/>
            <a:r>
              <a:rPr lang="de-DE" sz="2000" dirty="0"/>
              <a:t>Peer-Review Scores zwischen 0 und 600. Minimum </a:t>
            </a:r>
            <a:r>
              <a:rPr lang="de-DE" sz="2000" dirty="0" err="1"/>
              <a:t>threshold</a:t>
            </a:r>
            <a:r>
              <a:rPr lang="de-DE" sz="2000" dirty="0"/>
              <a:t>: 400.</a:t>
            </a:r>
          </a:p>
          <a:p>
            <a:pPr lvl="1"/>
            <a:r>
              <a:rPr lang="de-DE" sz="2000" dirty="0"/>
              <a:t>Unternehmen kooperieren international (gemeinsamer Antrag), werden aber national gefördert </a:t>
            </a:r>
            <a:r>
              <a:rPr lang="de-DE" sz="2000" dirty="0">
                <a:sym typeface="Wingdings" panose="05000000000000000000" pitchFamily="2" charset="2"/>
              </a:rPr>
              <a:t> </a:t>
            </a:r>
            <a:r>
              <a:rPr lang="de-DE" sz="2000" dirty="0"/>
              <a:t>„Virtual Common Pot“</a:t>
            </a:r>
          </a:p>
          <a:p>
            <a:pPr lvl="1"/>
            <a:r>
              <a:rPr lang="de-DE" sz="2000" dirty="0"/>
              <a:t>Nationale Budgets begrenzt.</a:t>
            </a:r>
          </a:p>
          <a:p>
            <a:pPr lvl="1"/>
            <a:r>
              <a:rPr lang="de-DE" sz="2000" dirty="0"/>
              <a:t>Es kommt zu „</a:t>
            </a:r>
            <a:r>
              <a:rPr lang="de-DE" sz="2000" dirty="0" err="1"/>
              <a:t>random</a:t>
            </a:r>
            <a:r>
              <a:rPr lang="de-DE" sz="2000" dirty="0"/>
              <a:t> </a:t>
            </a:r>
            <a:r>
              <a:rPr lang="de-DE" sz="2000" dirty="0" err="1"/>
              <a:t>drop-outs</a:t>
            </a:r>
            <a:r>
              <a:rPr lang="de-DE" sz="2000" dirty="0"/>
              <a:t>“ je nach Länderkombination der Antragsteller, obwohl das Forschungsvorhaben über dem </a:t>
            </a:r>
            <a:r>
              <a:rPr lang="de-DE" sz="2000" dirty="0" err="1"/>
              <a:t>Qualitätsminum</a:t>
            </a:r>
            <a:r>
              <a:rPr lang="de-DE" sz="2000" dirty="0"/>
              <a:t> liegt.</a:t>
            </a:r>
          </a:p>
          <a:p>
            <a:pPr lvl="1"/>
            <a:r>
              <a:rPr lang="de-DE" sz="2000" dirty="0"/>
              <a:t>Zielvariable in diesem Beispiel: Wachstum Beschäftigtenanzahl.</a:t>
            </a:r>
            <a:endParaRPr lang="nl-BE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E775DC-63A7-43C6-813F-5B56F4F4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8D987-9829-40C9-810C-067AC778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8F3942-4D26-42EB-B287-E574074D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Ansätze: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914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07" y="466163"/>
            <a:ext cx="10017939" cy="771917"/>
          </a:xfrm>
        </p:spPr>
        <p:txBody>
          <a:bodyPr>
            <a:normAutofit/>
          </a:bodyPr>
          <a:lstStyle/>
          <a:p>
            <a:r>
              <a:rPr lang="de-DE" sz="3200" dirty="0"/>
              <a:t>Network</a:t>
            </a:r>
            <a:r>
              <a:rPr lang="de-DE" dirty="0"/>
              <a:t> </a:t>
            </a:r>
            <a:r>
              <a:rPr lang="de-DE" sz="3200" dirty="0"/>
              <a:t>of international </a:t>
            </a:r>
            <a:r>
              <a:rPr lang="de-DE" sz="3200" dirty="0" err="1"/>
              <a:t>collaborations</a:t>
            </a:r>
            <a:r>
              <a:rPr lang="de-DE" sz="3200" dirty="0"/>
              <a:t> (3rd </a:t>
            </a:r>
            <a:r>
              <a:rPr lang="de-DE" sz="3200" dirty="0" err="1"/>
              <a:t>call</a:t>
            </a:r>
            <a:r>
              <a:rPr lang="de-DE" sz="3200" dirty="0"/>
              <a:t>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789" y="1408366"/>
            <a:ext cx="5781380" cy="46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260648"/>
            <a:ext cx="8334000" cy="728720"/>
          </a:xfrm>
        </p:spPr>
        <p:txBody>
          <a:bodyPr>
            <a:noAutofit/>
          </a:bodyPr>
          <a:lstStyle/>
          <a:p>
            <a:r>
              <a:rPr lang="en-US" sz="2800" dirty="0"/>
              <a:t>Geographical distribution of project evaluation scores (range between 0 and 600)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599" y="1140977"/>
            <a:ext cx="5598762" cy="48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Simulate</a:t>
            </a:r>
            <a:r>
              <a:rPr lang="de-DE" dirty="0"/>
              <a:t>: </a:t>
            </a:r>
            <a:r>
              <a:rPr lang="de-DE" dirty="0" err="1"/>
              <a:t>virtual</a:t>
            </a:r>
            <a:r>
              <a:rPr lang="de-DE" dirty="0"/>
              <a:t> vs. real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757" y="1070824"/>
            <a:ext cx="11112000" cy="442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Recall: Project evaluation scores from 0 to 600</a:t>
            </a:r>
          </a:p>
          <a:p>
            <a:pPr lvl="1"/>
            <a:r>
              <a:rPr lang="en-US" sz="2000" dirty="0"/>
              <a:t>Minimum requirement: 400</a:t>
            </a:r>
          </a:p>
          <a:p>
            <a:pPr marL="0" indent="0">
              <a:buNone/>
            </a:pPr>
            <a:r>
              <a:rPr lang="en-US" dirty="0"/>
              <a:t>Hypothetical example</a:t>
            </a:r>
          </a:p>
          <a:p>
            <a:pPr lvl="1"/>
            <a:r>
              <a:rPr lang="en-US" sz="2000" dirty="0"/>
              <a:t>Four countries: A, B, C, and D</a:t>
            </a:r>
          </a:p>
          <a:p>
            <a:pPr lvl="1"/>
            <a:r>
              <a:rPr lang="en-US" sz="2000" dirty="0"/>
              <a:t>Each country has a budget to fund two firms</a:t>
            </a:r>
          </a:p>
          <a:p>
            <a:pPr marL="0" indent="0">
              <a:buNone/>
            </a:pPr>
            <a:r>
              <a:rPr lang="en-US" dirty="0"/>
              <a:t>Who gets funding under VCP vs. RCP?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3717032"/>
            <a:ext cx="396527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3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Real vs. Virtual Common Pot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1243014"/>
            <a:ext cx="7208073" cy="470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0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B52EB0-D80A-4274-ABD4-0FF6FD902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Ökonometrische Methoden werden heutzutage häufig genutzt, um die Effekte von Innovations- und Technologiepolitik abzuschätzen.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Sie können für verschiedenste Arten von Programmen verwendet werden</a:t>
            </a:r>
          </a:p>
          <a:p>
            <a:pPr lvl="1"/>
            <a:r>
              <a:rPr lang="de-DE" sz="2000" dirty="0"/>
              <a:t>Direkte Förderung in Form von (</a:t>
            </a:r>
            <a:r>
              <a:rPr lang="de-DE" sz="2000" dirty="0" err="1"/>
              <a:t>FuE</a:t>
            </a:r>
            <a:r>
              <a:rPr lang="de-DE" sz="2000" dirty="0"/>
              <a:t>) Zuwendungen</a:t>
            </a:r>
          </a:p>
          <a:p>
            <a:pPr lvl="1"/>
            <a:r>
              <a:rPr lang="de-DE" sz="2000" dirty="0"/>
              <a:t>Indirekte Förderung, z.B. steuerliche </a:t>
            </a:r>
            <a:r>
              <a:rPr lang="de-DE" sz="2000" dirty="0" err="1"/>
              <a:t>FuE</a:t>
            </a:r>
            <a:r>
              <a:rPr lang="de-DE" sz="2000" dirty="0"/>
              <a:t>-Förderung</a:t>
            </a:r>
          </a:p>
          <a:p>
            <a:pPr lvl="1"/>
            <a:r>
              <a:rPr lang="de-DE" sz="2000" dirty="0"/>
              <a:t>Innovationswettbewerbe (Preise)</a:t>
            </a:r>
          </a:p>
          <a:p>
            <a:pPr lvl="1"/>
            <a:r>
              <a:rPr lang="de-DE" sz="2000" dirty="0"/>
              <a:t>Rahmenbedingungen im Patentwesen</a:t>
            </a:r>
          </a:p>
          <a:p>
            <a:pPr lvl="1"/>
            <a:r>
              <a:rPr lang="de-DE" sz="2000" dirty="0"/>
              <a:t>Öffentliche Beschaffung innovativer Produkte</a:t>
            </a:r>
          </a:p>
          <a:p>
            <a:pPr lvl="1"/>
            <a:r>
              <a:rPr lang="de-DE" sz="2000" dirty="0"/>
              <a:t>Innovation Vouchers</a:t>
            </a:r>
          </a:p>
          <a:p>
            <a:pPr lvl="1"/>
            <a:r>
              <a:rPr lang="de-DE" sz="2000" dirty="0"/>
              <a:t>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Es gibt zahlreiche Methoden, die auf verschiedenen Annahmen beruhen.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Nicht jede Methode eignet sich für jede beliebige Evaluationsfrage.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615AC-B20F-4485-B1E2-887630A3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3B5AB-4A28-409C-8A3B-8BA98E32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633A80-E524-42C6-8D41-C4C77DFA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8388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"/>
            <a:ext cx="8334000" cy="51269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allocation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04" y="692697"/>
            <a:ext cx="6868854" cy="5167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8593" y="980729"/>
            <a:ext cx="2142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Black: </a:t>
            </a:r>
            <a:r>
              <a:rPr lang="de-DE" dirty="0" err="1">
                <a:solidFill>
                  <a:schemeClr val="accent3">
                    <a:lumMod val="50000"/>
                  </a:schemeClr>
                </a:solidFill>
              </a:rPr>
              <a:t>funded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White: not </a:t>
            </a:r>
            <a:r>
              <a:rPr lang="de-DE" dirty="0" err="1">
                <a:solidFill>
                  <a:schemeClr val="accent3">
                    <a:lumMod val="50000"/>
                  </a:schemeClr>
                </a:solidFill>
              </a:rPr>
              <a:t>funded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Grey: </a:t>
            </a:r>
            <a:r>
              <a:rPr lang="de-DE" dirty="0" err="1">
                <a:solidFill>
                  <a:schemeClr val="accent3">
                    <a:lumMod val="50000"/>
                  </a:schemeClr>
                </a:solidFill>
              </a:rPr>
              <a:t>below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50000"/>
                  </a:schemeClr>
                </a:solidFill>
              </a:rPr>
              <a:t>quality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50000"/>
                  </a:schemeClr>
                </a:solidFill>
              </a:rPr>
              <a:t>threshold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3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180000"/>
            <a:ext cx="8334000" cy="584704"/>
          </a:xfrm>
        </p:spPr>
        <p:txBody>
          <a:bodyPr>
            <a:noAutofit/>
          </a:bodyPr>
          <a:lstStyle/>
          <a:p>
            <a:r>
              <a:rPr lang="en-US" sz="2400" b="1" dirty="0"/>
              <a:t>Estimating LATE: Virtual vs. Real Common Pot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774507"/>
            <a:ext cx="7784638" cy="53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479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7F68-C3D8-431F-8BB2-AD1FC45D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Diskrepanz zwischen akademischer Forschung und Politik in der Praxis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5E799-D31F-463D-88B5-C2139204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C5EED-22D7-43F7-8220-0B9B8D0C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D3396-4B36-4AC5-877C-C6D6B41F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00" y="1545579"/>
            <a:ext cx="11257200" cy="45841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Akademische Literatur fokussiert die Bemühungen auf die Kausalität des geschätzten, durchschnittlichen Effektes eines Programms.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Man kann den durchschnittlichen, kausalen Effekt in Beziehung setzen zu den Investitionen (</a:t>
            </a:r>
            <a:r>
              <a:rPr lang="de-DE" dirty="0" err="1"/>
              <a:t>extrapolation</a:t>
            </a:r>
            <a:r>
              <a:rPr lang="de-DE" dirty="0"/>
              <a:t>, back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envelope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Beispiel von meiner Eurostars Berechnung:</a:t>
            </a:r>
          </a:p>
          <a:p>
            <a:pPr lvl="1"/>
            <a:r>
              <a:rPr lang="en-US" sz="2000" dirty="0"/>
              <a:t>Extrapolation von sample auf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Geförderten</a:t>
            </a:r>
            <a:r>
              <a:rPr lang="en-US" sz="2000" dirty="0"/>
              <a:t>: 8679 </a:t>
            </a:r>
            <a:r>
              <a:rPr lang="en-US" sz="2000" dirty="0" err="1"/>
              <a:t>Arbeitsplätze</a:t>
            </a:r>
            <a:r>
              <a:rPr lang="en-US" sz="2000" dirty="0"/>
              <a:t> </a:t>
            </a:r>
            <a:r>
              <a:rPr lang="en-US" sz="2000" dirty="0" err="1"/>
              <a:t>geschaffen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Programmbudget</a:t>
            </a:r>
            <a:r>
              <a:rPr lang="en-US" sz="2000" dirty="0"/>
              <a:t> </a:t>
            </a:r>
            <a:r>
              <a:rPr lang="en-US" sz="2000" dirty="0" err="1"/>
              <a:t>dazu</a:t>
            </a:r>
            <a:r>
              <a:rPr lang="en-US" sz="2000" dirty="0"/>
              <a:t>: € 314.27 </a:t>
            </a:r>
            <a:r>
              <a:rPr lang="en-US" sz="2000" dirty="0" err="1"/>
              <a:t>Millionen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insgesamt</a:t>
            </a:r>
            <a:r>
              <a:rPr lang="en-US" sz="2000" dirty="0"/>
              <a:t> 1556 </a:t>
            </a:r>
            <a:r>
              <a:rPr lang="en-US" sz="2000" dirty="0" err="1"/>
              <a:t>Projekte</a:t>
            </a:r>
            <a:r>
              <a:rPr lang="en-US" sz="2000" dirty="0"/>
              <a:t>.  </a:t>
            </a:r>
          </a:p>
          <a:p>
            <a:pPr lvl="1"/>
            <a:r>
              <a:rPr lang="en-US" sz="2000" dirty="0"/>
              <a:t>1 job </a:t>
            </a:r>
            <a:r>
              <a:rPr lang="en-US" sz="2000" dirty="0" err="1"/>
              <a:t>kostete</a:t>
            </a:r>
            <a:r>
              <a:rPr lang="en-US" sz="2000" dirty="0"/>
              <a:t> den “Eureka” </a:t>
            </a:r>
            <a:r>
              <a:rPr lang="en-US" sz="2000" dirty="0" err="1"/>
              <a:t>Steuerzahler</a:t>
            </a:r>
            <a:r>
              <a:rPr lang="en-US" sz="2000" dirty="0"/>
              <a:t> ca. 36,000 EUR.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446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B721-F42F-4438-94C4-4A43A5B5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Diskrepanz zwischen akademischer Forschung und Politik in der Praxis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13AD3-32C1-414B-BA3C-D416AAC3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038E8-0076-4634-9CE8-35AFD1A0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5CE9B7-7C04-40B2-B2A0-118CCE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95" y="1418781"/>
            <a:ext cx="11112000" cy="442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Der </a:t>
            </a:r>
            <a:r>
              <a:rPr lang="en-US" sz="2000" dirty="0" err="1"/>
              <a:t>Projektträger</a:t>
            </a:r>
            <a:r>
              <a:rPr lang="en-US" sz="2000" dirty="0"/>
              <a:t> </a:t>
            </a:r>
            <a:r>
              <a:rPr lang="en-US" sz="2000" dirty="0" err="1"/>
              <a:t>würde</a:t>
            </a:r>
            <a:r>
              <a:rPr lang="en-US" sz="2000" dirty="0"/>
              <a:t> </a:t>
            </a:r>
            <a:r>
              <a:rPr lang="en-US" sz="2000" dirty="0" err="1"/>
              <a:t>vermutlich</a:t>
            </a:r>
            <a:r>
              <a:rPr lang="en-US" sz="2000" dirty="0"/>
              <a:t> </a:t>
            </a:r>
            <a:r>
              <a:rPr lang="en-US" sz="2000" dirty="0" err="1"/>
              <a:t>lieber</a:t>
            </a:r>
            <a:r>
              <a:rPr lang="en-US" sz="2000" dirty="0"/>
              <a:t> </a:t>
            </a:r>
            <a:r>
              <a:rPr lang="en-US" sz="2000" dirty="0" err="1"/>
              <a:t>wissen</a:t>
            </a:r>
            <a:r>
              <a:rPr lang="en-US" sz="2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Für</a:t>
            </a:r>
            <a:r>
              <a:rPr lang="en-US" sz="1800" dirty="0"/>
              <a:t> </a:t>
            </a:r>
            <a:r>
              <a:rPr lang="en-US" sz="1800" dirty="0" err="1"/>
              <a:t>welche</a:t>
            </a:r>
            <a:r>
              <a:rPr lang="en-US" sz="1800" dirty="0"/>
              <a:t> </a:t>
            </a:r>
            <a:r>
              <a:rPr lang="en-US" sz="1800" dirty="0" err="1"/>
              <a:t>Teilnehmer</a:t>
            </a:r>
            <a:r>
              <a:rPr lang="en-US" sz="1800" dirty="0"/>
              <a:t> </a:t>
            </a:r>
            <a:r>
              <a:rPr lang="en-US" sz="1800" dirty="0" err="1"/>
              <a:t>funktioniert</a:t>
            </a:r>
            <a:r>
              <a:rPr lang="en-US" sz="1800" dirty="0"/>
              <a:t> das Program </a:t>
            </a:r>
            <a:r>
              <a:rPr lang="en-US" sz="1800" dirty="0" err="1"/>
              <a:t>besonders</a:t>
            </a:r>
            <a:r>
              <a:rPr lang="en-US" sz="1800" dirty="0"/>
              <a:t> gut </a:t>
            </a:r>
            <a:r>
              <a:rPr lang="en-US" sz="1800" dirty="0" err="1"/>
              <a:t>oder</a:t>
            </a:r>
            <a:r>
              <a:rPr lang="en-US" sz="1800" dirty="0"/>
              <a:t> </a:t>
            </a:r>
            <a:r>
              <a:rPr lang="en-US" sz="1800" dirty="0" err="1"/>
              <a:t>schlecht</a:t>
            </a:r>
            <a:r>
              <a:rPr lang="en-US" sz="1800" dirty="0"/>
              <a:t> (</a:t>
            </a:r>
            <a:r>
              <a:rPr lang="en-US" sz="1800" dirty="0" err="1"/>
              <a:t>Mitnahmeeffekte</a:t>
            </a:r>
            <a:r>
              <a:rPr lang="en-US" sz="1800" dirty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Sind die </a:t>
            </a:r>
            <a:r>
              <a:rPr lang="en-US" sz="1800" dirty="0" err="1"/>
              <a:t>Teilnahmebedinungen</a:t>
            </a:r>
            <a:r>
              <a:rPr lang="en-US" sz="1800" dirty="0"/>
              <a:t> gut designed? Wie </a:t>
            </a:r>
            <a:r>
              <a:rPr lang="en-US" sz="1800" dirty="0" err="1"/>
              <a:t>kann</a:t>
            </a:r>
            <a:r>
              <a:rPr lang="en-US" sz="1800" dirty="0"/>
              <a:t> man </a:t>
            </a:r>
            <a:r>
              <a:rPr lang="en-US" sz="1800" dirty="0" err="1"/>
              <a:t>diese</a:t>
            </a:r>
            <a:r>
              <a:rPr lang="en-US" sz="1800" dirty="0"/>
              <a:t> </a:t>
            </a:r>
            <a:r>
              <a:rPr lang="en-US" sz="1800" dirty="0" err="1"/>
              <a:t>verbessern</a:t>
            </a:r>
            <a:r>
              <a:rPr lang="en-US" sz="1800" dirty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Sollen</a:t>
            </a:r>
            <a:r>
              <a:rPr lang="en-US" sz="1800" dirty="0"/>
              <a:t> </a:t>
            </a:r>
            <a:r>
              <a:rPr lang="en-US" sz="1800" dirty="0" err="1"/>
              <a:t>wir</a:t>
            </a:r>
            <a:r>
              <a:rPr lang="en-US" sz="1800" dirty="0"/>
              <a:t> die </a:t>
            </a:r>
            <a:r>
              <a:rPr lang="en-US" sz="1800" dirty="0" err="1"/>
              <a:t>Förderbeträge</a:t>
            </a:r>
            <a:r>
              <a:rPr lang="en-US" sz="1800" dirty="0"/>
              <a:t>/-quote </a:t>
            </a:r>
            <a:r>
              <a:rPr lang="en-US" sz="1800" dirty="0" err="1"/>
              <a:t>erhöhen</a:t>
            </a:r>
            <a:r>
              <a:rPr lang="en-US" sz="1800" dirty="0"/>
              <a:t> </a:t>
            </a:r>
            <a:r>
              <a:rPr lang="en-US" sz="1800" dirty="0" err="1"/>
              <a:t>oder</a:t>
            </a:r>
            <a:r>
              <a:rPr lang="en-US" sz="1800" dirty="0"/>
              <a:t> </a:t>
            </a:r>
            <a:r>
              <a:rPr lang="en-US" sz="1800" dirty="0" err="1"/>
              <a:t>verringern</a:t>
            </a:r>
            <a:r>
              <a:rPr lang="en-US" sz="1800" dirty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Sollte</a:t>
            </a:r>
            <a:r>
              <a:rPr lang="en-US" sz="1800" dirty="0"/>
              <a:t> man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Firma</a:t>
            </a:r>
            <a:r>
              <a:rPr lang="en-US" sz="1800" dirty="0"/>
              <a:t> </a:t>
            </a:r>
            <a:r>
              <a:rPr lang="en-US" sz="1800" dirty="0" err="1"/>
              <a:t>nur</a:t>
            </a:r>
            <a:r>
              <a:rPr lang="en-US" sz="1800" dirty="0"/>
              <a:t> maximal </a:t>
            </a: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Projekt</a:t>
            </a:r>
            <a:r>
              <a:rPr lang="en-US" sz="1800" dirty="0"/>
              <a:t> </a:t>
            </a:r>
            <a:r>
              <a:rPr lang="en-US" sz="1800" dirty="0" err="1"/>
              <a:t>fördern</a:t>
            </a:r>
            <a:r>
              <a:rPr lang="en-US" sz="1800" dirty="0"/>
              <a:t>, </a:t>
            </a:r>
            <a:r>
              <a:rPr lang="en-US" sz="1800" dirty="0" err="1"/>
              <a:t>weil</a:t>
            </a:r>
            <a:r>
              <a:rPr lang="en-US" sz="1800" dirty="0"/>
              <a:t> es </a:t>
            </a:r>
            <a:r>
              <a:rPr lang="en-US" sz="1800" dirty="0" err="1"/>
              <a:t>sonst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Mitnahmeeffekten</a:t>
            </a:r>
            <a:r>
              <a:rPr lang="en-US" sz="1800" dirty="0"/>
              <a:t> </a:t>
            </a:r>
            <a:r>
              <a:rPr lang="en-US" sz="1800" dirty="0" err="1"/>
              <a:t>kommt</a:t>
            </a:r>
            <a:r>
              <a:rPr lang="en-US" sz="1800" dirty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 </a:t>
            </a:r>
            <a:r>
              <a:rPr lang="en-US" sz="1800" dirty="0" err="1">
                <a:sym typeface="Wingdings" panose="05000000000000000000" pitchFamily="2" charset="2"/>
              </a:rPr>
              <a:t>Heterogenität</a:t>
            </a:r>
            <a:r>
              <a:rPr lang="en-US" sz="1800" dirty="0">
                <a:sym typeface="Wingdings" panose="05000000000000000000" pitchFamily="2" charset="2"/>
              </a:rPr>
              <a:t> der </a:t>
            </a:r>
            <a:r>
              <a:rPr lang="en-US" sz="1800" dirty="0" err="1">
                <a:sym typeface="Wingdings" panose="05000000000000000000" pitchFamily="2" charset="2"/>
              </a:rPr>
              <a:t>Effekte</a:t>
            </a:r>
            <a:r>
              <a:rPr lang="en-US" sz="1800" dirty="0">
                <a:sym typeface="Wingdings" panose="05000000000000000000" pitchFamily="2" charset="2"/>
              </a:rPr>
              <a:t>. Problem: </a:t>
            </a:r>
            <a:r>
              <a:rPr lang="en-US" sz="1800" dirty="0" err="1">
                <a:sym typeface="Wingdings" panose="05000000000000000000" pitchFamily="2" charset="2"/>
              </a:rPr>
              <a:t>im</a:t>
            </a:r>
            <a:r>
              <a:rPr lang="en-US" sz="1800" dirty="0">
                <a:sym typeface="Wingdings" panose="05000000000000000000" pitchFamily="2" charset="2"/>
              </a:rPr>
              <a:t> TP-</a:t>
            </a:r>
            <a:r>
              <a:rPr lang="en-US" sz="1800" dirty="0" err="1">
                <a:sym typeface="Wingdings" panose="05000000000000000000" pitchFamily="2" charset="2"/>
              </a:rPr>
              <a:t>Bereich</a:t>
            </a:r>
            <a:r>
              <a:rPr lang="en-US" sz="1800" dirty="0">
                <a:sym typeface="Wingdings" panose="05000000000000000000" pitchFamily="2" charset="2"/>
              </a:rPr>
              <a:t> oft </a:t>
            </a:r>
            <a:r>
              <a:rPr lang="en-US" sz="1800" dirty="0" err="1">
                <a:sym typeface="Wingdings" panose="05000000000000000000" pitchFamily="2" charset="2"/>
              </a:rPr>
              <a:t>zu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kleine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Anzahl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Firmen</a:t>
            </a:r>
            <a:r>
              <a:rPr lang="en-US" sz="1800" dirty="0">
                <a:sym typeface="Wingdings" panose="05000000000000000000" pitchFamily="2" charset="2"/>
              </a:rPr>
              <a:t>, um </a:t>
            </a:r>
            <a:r>
              <a:rPr lang="en-US" sz="1800" dirty="0" err="1">
                <a:sym typeface="Wingdings" panose="05000000000000000000" pitchFamily="2" charset="2"/>
              </a:rPr>
              <a:t>viele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verschiedene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Effekte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zu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berechnen</a:t>
            </a:r>
            <a:r>
              <a:rPr lang="en-US" sz="1800" dirty="0"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en-US" sz="18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8159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AD96B-FA29-4CE2-8FCA-B7880FC49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64065"/>
            <a:ext cx="11041200" cy="4228088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Fragen?   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dirk.czarnitzki@kuleuven.be</a:t>
            </a:r>
            <a:endParaRPr lang="de-DE" dirty="0"/>
          </a:p>
          <a:p>
            <a:endParaRPr lang="de-DE" dirty="0"/>
          </a:p>
          <a:p>
            <a:r>
              <a:rPr lang="de-DE" dirty="0"/>
              <a:t>Übrigens: Frühstücksei anstechen hilft nicht!</a:t>
            </a:r>
          </a:p>
          <a:p>
            <a:r>
              <a:rPr lang="de-DE" dirty="0"/>
              <a:t>Bei einem Versuch des WDR vor einigen Jahren wurden 3.000 Eier gekocht, die Hälfte davon </a:t>
            </a:r>
            <a:r>
              <a:rPr lang="de-DE" dirty="0" err="1"/>
              <a:t>angepikst</a:t>
            </a:r>
            <a:r>
              <a:rPr lang="de-DE" dirty="0"/>
              <a:t>, die andere Hälfte ohne Loch. </a:t>
            </a:r>
          </a:p>
          <a:p>
            <a:r>
              <a:rPr lang="de-DE" dirty="0"/>
              <a:t>Ergebnis: Egal ob angestochen oder nicht, im Test platzte etwa jedes zehnte Ei auf.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9C545-7F8E-47E3-8ED2-4DA15D74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3318F-76E3-41F8-BFA1-1739C5AA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24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D08289-1602-45E0-A442-1192B9A8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990000"/>
            <a:ext cx="11041200" cy="1152000"/>
          </a:xfrm>
        </p:spPr>
        <p:txBody>
          <a:bodyPr>
            <a:normAutofit/>
          </a:bodyPr>
          <a:lstStyle/>
          <a:p>
            <a:pPr algn="ctr"/>
            <a:r>
              <a:rPr lang="de-DE" sz="4400" b="1" dirty="0"/>
              <a:t>Vielen Dank für Ihre Aufmerksamkeit!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29507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28C7F3-D5EC-4B3E-A686-35B35424E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Nicht-technische Beschreibung der zugrundeliegenden Intuition der meist-genutzten, mikro-ökonometrischen Methoden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Hervorhebung von „Fallstricken“, </a:t>
            </a:r>
          </a:p>
          <a:p>
            <a:pPr lvl="1"/>
            <a:r>
              <a:rPr lang="de-DE" sz="2000" dirty="0"/>
              <a:t>d.h. ökonometrische Annahmen, die oft nicht hinterfragt/getestet werden</a:t>
            </a:r>
          </a:p>
          <a:p>
            <a:pPr lvl="1"/>
            <a:r>
              <a:rPr lang="de-DE" sz="2000" dirty="0"/>
              <a:t>und die möglichen Konsequenzen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Veranschaulichung an einigen Beispielen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Grenzen der Methoden in der Praxis im Feld der Technologiepolitik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Diskrepanz zwischen akademischer Literatur und Interesse der Politik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D7C52-749A-4BA8-8741-05ED10F1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CBFFE-97DC-407D-91E2-116E53CC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B1F310-1127-4110-9122-ADD08D671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des Vortrages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122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F3CD71-2675-4C2C-A7A1-A604B7633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197000"/>
            <a:ext cx="11041200" cy="5013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</a:t>
            </a:r>
            <a:r>
              <a:rPr lang="de-DE" dirty="0" err="1"/>
              <a:t>Matching</a:t>
            </a:r>
            <a:r>
              <a:rPr lang="de-DE" dirty="0"/>
              <a:t> (und </a:t>
            </a:r>
            <a:r>
              <a:rPr lang="de-DE" dirty="0" err="1"/>
              <a:t>Propensity</a:t>
            </a:r>
            <a:r>
              <a:rPr lang="de-DE" dirty="0"/>
              <a:t>-Score </a:t>
            </a:r>
            <a:r>
              <a:rPr lang="de-DE" dirty="0" err="1"/>
              <a:t>Weighting</a:t>
            </a:r>
            <a:r>
              <a:rPr lang="de-DE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sz="2000" dirty="0"/>
              <a:t>Vergleich Y subventionierter Unternehmen mit ähnlichen nicht-geförderten.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-in-</a:t>
            </a:r>
            <a:r>
              <a:rPr lang="de-DE" dirty="0" err="1"/>
              <a:t>Difference</a:t>
            </a:r>
            <a:r>
              <a:rPr lang="de-DE" dirty="0"/>
              <a:t> (</a:t>
            </a:r>
            <a:r>
              <a:rPr lang="de-DE" dirty="0" err="1"/>
              <a:t>DiD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 </a:t>
            </a:r>
            <a:r>
              <a:rPr lang="de-DE" sz="2000" dirty="0"/>
              <a:t>Vergleich </a:t>
            </a:r>
            <a:r>
              <a:rPr lang="el-GR" sz="2000" dirty="0"/>
              <a:t>Δ</a:t>
            </a:r>
            <a:r>
              <a:rPr lang="de-DE" sz="2000" dirty="0"/>
              <a:t>Y subventionierter Unternehmen mit anderen. </a:t>
            </a:r>
            <a:endParaRPr lang="de-DE" dirty="0"/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</a:t>
            </a:r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-in-</a:t>
            </a:r>
            <a:r>
              <a:rPr lang="de-DE" dirty="0" err="1"/>
              <a:t>Difference</a:t>
            </a:r>
            <a:r>
              <a:rPr lang="de-DE" dirty="0"/>
              <a:t> (</a:t>
            </a:r>
            <a:r>
              <a:rPr lang="de-DE" dirty="0" err="1"/>
              <a:t>CDiD</a:t>
            </a:r>
            <a:r>
              <a:rPr lang="de-DE" dirty="0"/>
              <a:t>)</a:t>
            </a:r>
          </a:p>
          <a:p>
            <a:pPr lvl="1"/>
            <a:r>
              <a:rPr lang="de-DE" sz="2000" dirty="0"/>
              <a:t>Vergleich </a:t>
            </a:r>
            <a:r>
              <a:rPr lang="el-GR" sz="2000" dirty="0"/>
              <a:t>Δ</a:t>
            </a:r>
            <a:r>
              <a:rPr lang="de-DE" sz="2000" dirty="0"/>
              <a:t>Y subventionierter Unternehmen mit ähnlichen nicht-geförderten.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Regression </a:t>
            </a:r>
            <a:r>
              <a:rPr lang="de-DE" dirty="0" err="1"/>
              <a:t>Discontinuity</a:t>
            </a:r>
            <a:r>
              <a:rPr lang="de-DE" dirty="0"/>
              <a:t> Designs (RDD)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Nutzung von zusätzlichen Bedingungen zur Programmteilnahme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</a:t>
            </a:r>
            <a:r>
              <a:rPr lang="de-DE" sz="2000" dirty="0"/>
              <a:t> </a:t>
            </a:r>
            <a:r>
              <a:rPr lang="de-DE" dirty="0"/>
              <a:t>Natürliche Experimente</a:t>
            </a:r>
            <a:endParaRPr lang="de-DE" sz="2000" dirty="0"/>
          </a:p>
          <a:p>
            <a:pPr lvl="1"/>
            <a:r>
              <a:rPr lang="de-DE" sz="2000" dirty="0"/>
              <a:t>Subventionen werden nicht zufällig vergeben, aber man benutzt z.B. exogene Veränderungen in Teilnahmebedingungen, um Effekte zu identifizieren (keine Selbstselektion der Teilnehmer).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</a:t>
            </a:r>
            <a:r>
              <a:rPr lang="de-DE" dirty="0" err="1"/>
              <a:t>Randomized</a:t>
            </a:r>
            <a:r>
              <a:rPr lang="de-DE" dirty="0"/>
              <a:t> Control Trials (RCT) </a:t>
            </a:r>
          </a:p>
          <a:p>
            <a:pPr lvl="1"/>
            <a:r>
              <a:rPr lang="de-DE" sz="2000" dirty="0"/>
              <a:t>Subventionen werden (teilweise) zufällig vergeben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</a:t>
            </a:r>
            <a:r>
              <a:rPr lang="de-DE" dirty="0" err="1"/>
              <a:t>Synthetic</a:t>
            </a:r>
            <a:r>
              <a:rPr lang="de-DE" dirty="0"/>
              <a:t> Control 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Methode für „Fallstudien“ (ähnlich wie CDID)</a:t>
            </a:r>
          </a:p>
          <a:p>
            <a:pPr>
              <a:buFont typeface="Wingdings" panose="05000000000000000000" pitchFamily="2" charset="2"/>
              <a:buChar char="q"/>
            </a:pPr>
            <a:endParaRPr lang="de-DE" dirty="0"/>
          </a:p>
          <a:p>
            <a:pPr lvl="1"/>
            <a:endParaRPr lang="de-DE" dirty="0"/>
          </a:p>
          <a:p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A7BF1-2B45-4BCA-8F80-E4A3BE75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A26B6-15B9-478A-A92A-29728186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A4B0B0-8ADB-4F6C-87FD-20D825C7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2000"/>
            <a:ext cx="11041200" cy="1152000"/>
          </a:xfrm>
        </p:spPr>
        <p:txBody>
          <a:bodyPr/>
          <a:lstStyle/>
          <a:p>
            <a:r>
              <a:rPr lang="de-DE" dirty="0"/>
              <a:t>Ökonometrische Methoden zur Evaluierung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077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5E220-7B7B-4A35-838B-E690A8076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137971"/>
            <a:ext cx="11041200" cy="446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Oft als „Goldstandard gehandelt“</a:t>
            </a:r>
          </a:p>
          <a:p>
            <a:pPr lvl="1"/>
            <a:r>
              <a:rPr lang="de-DE" sz="1800" dirty="0"/>
              <a:t>Förderung wird (teilweise) zufällig vergeben. </a:t>
            </a:r>
          </a:p>
          <a:p>
            <a:pPr lvl="1"/>
            <a:r>
              <a:rPr lang="de-DE" sz="1800" dirty="0"/>
              <a:t>Man kann das Experiment unter verschiedenen Rahmenbedingungen wiederholt durchführen.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000" dirty="0"/>
              <a:t> Beispiel: Sollte man sein Frühstücksei „</a:t>
            </a:r>
            <a:r>
              <a:rPr lang="de-DE" sz="2000" dirty="0" err="1"/>
              <a:t>anpiksen</a:t>
            </a:r>
            <a:r>
              <a:rPr lang="de-DE" sz="2000" dirty="0"/>
              <a:t>“, wenn man es morgens kocht?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000" dirty="0"/>
              <a:t> Eignung für Technologiepolitik (TP) (meiner Meinung nach) begrenzt: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Will man Zuwendungen oder Steuerermäßigungen zufällig vergeben?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Experimentieren sehr kostenintensiv, z.B. direkte Projektförderung in Flandern durchschnittlich € 220.000 pro Projekt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Bei Zuwendungen findet ein Peer-Review Prozess statt, um die „schlechten“ Projekte herauszufiltern. Warum sollte man einen positiven Effekt finden, wenn man „zufällig“ fördert?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Bei TP-Programmen häufig zu kleine Fallzahlen, um teilweise zu randomisieren.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buFont typeface="Wingdings" panose="05000000000000000000" pitchFamily="2" charset="2"/>
              <a:buChar char="q"/>
            </a:pPr>
            <a:endParaRPr lang="nl-BE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62F9C-389E-4E84-87D0-78B9CA94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EB53E-37D1-44CC-A0C6-57298C13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40A1F7-DBE1-4619-9570-0F5A7EF3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Randomized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trials</a:t>
            </a:r>
            <a:r>
              <a:rPr lang="de-DE" dirty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509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B32A0D-678D-45C5-8AAC-6E40B43D9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00" y="1287101"/>
            <a:ext cx="3733061" cy="4464000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de-DE" sz="2000" dirty="0"/>
              <a:t> Christensen/ Kuhn/  Schneider/ Sorensen (2021), </a:t>
            </a:r>
            <a:r>
              <a:rPr lang="de-DE" sz="2000" dirty="0" err="1"/>
              <a:t>working</a:t>
            </a:r>
            <a:r>
              <a:rPr lang="de-DE" sz="2000" dirty="0"/>
              <a:t> </a:t>
            </a:r>
            <a:r>
              <a:rPr lang="de-DE" sz="2000" dirty="0" err="1"/>
              <a:t>paper</a:t>
            </a:r>
            <a:endParaRPr lang="de-DE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err="1"/>
              <a:t>Dänisches</a:t>
            </a:r>
            <a:r>
              <a:rPr lang="en-US" sz="2000" dirty="0"/>
              <a:t> “knowledge voucher support program”</a:t>
            </a:r>
          </a:p>
          <a:p>
            <a:pPr lvl="1"/>
            <a:r>
              <a:rPr lang="en-US" sz="1600" dirty="0"/>
              <a:t>Innovation vouchers</a:t>
            </a:r>
          </a:p>
          <a:p>
            <a:pPr lvl="1"/>
            <a:r>
              <a:rPr lang="en-US" sz="1600" dirty="0"/>
              <a:t>KMU </a:t>
            </a:r>
            <a:r>
              <a:rPr lang="en-US" sz="1600" dirty="0" err="1"/>
              <a:t>Zugang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</a:t>
            </a:r>
            <a:r>
              <a:rPr lang="en-US" sz="1600" dirty="0" err="1"/>
              <a:t>angewandeter</a:t>
            </a:r>
            <a:r>
              <a:rPr lang="en-US" sz="1600" dirty="0"/>
              <a:t> </a:t>
            </a:r>
            <a:r>
              <a:rPr lang="en-US" sz="1600" dirty="0" err="1"/>
              <a:t>Forschung</a:t>
            </a: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en-US" sz="1800" dirty="0" err="1"/>
              <a:t>Projektträger</a:t>
            </a:r>
            <a:r>
              <a:rPr lang="en-US" sz="1800" dirty="0"/>
              <a:t> </a:t>
            </a:r>
            <a:r>
              <a:rPr lang="en-US" sz="1800" dirty="0" err="1"/>
              <a:t>wurde</a:t>
            </a:r>
            <a:r>
              <a:rPr lang="en-US" sz="1800" dirty="0"/>
              <a:t> von der </a:t>
            </a:r>
            <a:r>
              <a:rPr lang="en-US" sz="1800" dirty="0" err="1"/>
              <a:t>Vielzahl</a:t>
            </a:r>
            <a:r>
              <a:rPr lang="en-US" sz="1800" dirty="0"/>
              <a:t> der </a:t>
            </a:r>
            <a:r>
              <a:rPr lang="en-US" sz="1800" dirty="0" err="1"/>
              <a:t>Anträge</a:t>
            </a:r>
            <a:r>
              <a:rPr lang="en-US" sz="1800" dirty="0"/>
              <a:t> </a:t>
            </a:r>
            <a:r>
              <a:rPr lang="en-US" sz="1800" dirty="0" err="1"/>
              <a:t>überrascht</a:t>
            </a:r>
            <a:r>
              <a:rPr lang="en-US" sz="1800" dirty="0"/>
              <a:t>.</a:t>
            </a:r>
          </a:p>
          <a:p>
            <a:pPr lvl="1"/>
            <a:r>
              <a:rPr lang="en-US" sz="1600" dirty="0" err="1"/>
              <a:t>Keine</a:t>
            </a:r>
            <a:r>
              <a:rPr lang="en-US" sz="1600" dirty="0"/>
              <a:t> </a:t>
            </a:r>
            <a:r>
              <a:rPr lang="en-US" sz="1600" dirty="0" err="1"/>
              <a:t>Kapazität</a:t>
            </a:r>
            <a:r>
              <a:rPr lang="en-US" sz="1600" dirty="0"/>
              <a:t>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err="1"/>
              <a:t>Selektion</a:t>
            </a:r>
            <a:r>
              <a:rPr lang="en-US" sz="1600" dirty="0"/>
              <a:t>.</a:t>
            </a:r>
          </a:p>
          <a:p>
            <a:pPr lvl="1"/>
            <a:r>
              <a:rPr lang="en-US" sz="1600" dirty="0" err="1"/>
              <a:t>Lotterie</a:t>
            </a:r>
            <a:r>
              <a:rPr lang="en-US" sz="1600" dirty="0"/>
              <a:t>!</a:t>
            </a:r>
          </a:p>
          <a:p>
            <a:endParaRPr lang="nl-BE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58A7C-7513-43F5-BDC0-83FC3E85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B93BF-4835-4FF1-8AA6-FF187C95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E9A40E-358E-4D04-8BBC-8B1B4759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Randomized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trials</a:t>
            </a:r>
            <a:r>
              <a:rPr lang="de-DE" dirty="0"/>
              <a:t>: Beispiel </a:t>
            </a:r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8D773-D440-4BA6-8711-FF05E6D0A372}"/>
              </a:ext>
            </a:extLst>
          </p:cNvPr>
          <p:cNvSpPr txBox="1"/>
          <p:nvPr/>
        </p:nvSpPr>
        <p:spPr>
          <a:xfrm>
            <a:off x="4355743" y="1997839"/>
            <a:ext cx="7261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“We find that 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the average effect of the consulting intervention on </a:t>
            </a:r>
            <a:r>
              <a:rPr lang="en-US" b="1" dirty="0"/>
              <a:t>profits and sales is not statistically </a:t>
            </a:r>
            <a:r>
              <a:rPr lang="en-US" dirty="0"/>
              <a:t>significant; we cannot reject crowding out, 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the program has </a:t>
            </a:r>
            <a:r>
              <a:rPr lang="en-US" b="1" dirty="0"/>
              <a:t>heterogeneous outcomes</a:t>
            </a:r>
            <a:r>
              <a:rPr lang="en-US" dirty="0"/>
              <a:t>, lottery winners in the upper end of the sales and profit distributions benefit substantially from the intervention, 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the treatment </a:t>
            </a:r>
            <a:r>
              <a:rPr lang="en-US" b="1" dirty="0"/>
              <a:t>did not affect employment and intermediate inputs</a:t>
            </a:r>
            <a:r>
              <a:rPr lang="en-US" dirty="0"/>
              <a:t>.”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313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4CF89-2DAC-410D-A05E-FCBA943B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00" y="1405147"/>
            <a:ext cx="11041200" cy="4464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Eine der meist gebrauchten Methoden.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Man vergleicht geförderte Unternehmen mit </a:t>
            </a:r>
            <a:r>
              <a:rPr lang="de-DE" u="sng" dirty="0"/>
              <a:t>ähnlichen</a:t>
            </a:r>
            <a:r>
              <a:rPr lang="de-DE" dirty="0"/>
              <a:t> nicht-geförderten</a:t>
            </a:r>
            <a:br>
              <a:rPr lang="de-DE" dirty="0"/>
            </a:br>
            <a:r>
              <a:rPr lang="de-DE" dirty="0"/>
              <a:t>  Unternehmen.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Problem: der Vergleich kann nur auf Basis von beobachtbaren Variablen</a:t>
            </a:r>
            <a:br>
              <a:rPr lang="de-DE" dirty="0"/>
            </a:br>
            <a:r>
              <a:rPr lang="de-DE" dirty="0"/>
              <a:t>  durchgeführt werden, </a:t>
            </a:r>
          </a:p>
          <a:p>
            <a:pPr lvl="1"/>
            <a:r>
              <a:rPr lang="de-DE" sz="2000" dirty="0"/>
              <a:t>z.B. Unternehmensgröße, frühere Innovationserfolge, Sektor, Eigentümerstruktur, Liquidität, etc.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sz="2000" dirty="0"/>
              <a:t> </a:t>
            </a:r>
            <a:r>
              <a:rPr lang="de-DE" dirty="0"/>
              <a:t>Man kann stets argumentieren, dass unbeobachtete Determinanten den  Antrag zur Förderung beeinflussen (Selbstselektion) bzw. die Förderung („</a:t>
            </a:r>
            <a:r>
              <a:rPr lang="de-DE" dirty="0" err="1"/>
              <a:t>picking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winner</a:t>
            </a:r>
            <a:r>
              <a:rPr lang="de-DE" dirty="0"/>
              <a:t>“)</a:t>
            </a:r>
            <a:endParaRPr lang="de-D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Firma A hat kreativere Köpfe als Firma B.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Firma A wird mehr in </a:t>
            </a:r>
            <a:r>
              <a:rPr lang="de-DE" sz="2000" dirty="0" err="1"/>
              <a:t>FuE</a:t>
            </a:r>
            <a:r>
              <a:rPr lang="de-DE" sz="2000" dirty="0"/>
              <a:t> investieren als Firma B. </a:t>
            </a:r>
            <a:endParaRPr lang="nl-BE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267C5-33DE-4C25-8FAA-AB6D1680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E289A-385C-467C-8DC6-51630F56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A5928E-18B3-47EF-B096-415A2710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946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24735-60C7-4D99-908D-9E2C5A2C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74496"/>
            <a:ext cx="11041200" cy="4845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Man analysiert die </a:t>
            </a:r>
            <a:r>
              <a:rPr lang="de-DE" u="sng" dirty="0"/>
              <a:t>Veränderung</a:t>
            </a:r>
            <a:r>
              <a:rPr lang="de-DE" dirty="0"/>
              <a:t> der Zielvariablen von geförderten und nicht-geförderten.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 Idee: Durch die Betrachtung der Veränderung der Zielvariablen beseitigt man Niveauunterschiede in der Zielvariablen</a:t>
            </a:r>
          </a:p>
          <a:p>
            <a:pPr lvl="1"/>
            <a:r>
              <a:rPr lang="de-DE" dirty="0"/>
              <a:t>Firma A hat kreativere Köpfe als Firma B </a:t>
            </a:r>
            <a:br>
              <a:rPr lang="de-DE" dirty="0"/>
            </a:br>
            <a:r>
              <a:rPr lang="de-DE" dirty="0"/>
              <a:t>-&gt; investiert permanent mehr in </a:t>
            </a:r>
            <a:r>
              <a:rPr lang="de-DE" dirty="0" err="1"/>
              <a:t>FuE</a:t>
            </a:r>
            <a:endParaRPr lang="de-DE" dirty="0"/>
          </a:p>
          <a:p>
            <a:pPr lvl="1"/>
            <a:r>
              <a:rPr lang="de-DE" dirty="0"/>
              <a:t>Wenn wir Firma A an zwei Zeitpunkten beobachten - vor und während/nach der Förderung – und B bekommt nie Förderung, kann der Fördereffekt durch die Veränderung über die Zeit relativ zur Kontrollgruppe ermittelt werden. 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5DCF9-E3BE-4459-A86A-4CB0D4A7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5FBD3-06BA-457B-B7D7-78215C48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FF660E-961C-4CF9-8F4E-CF3FDE49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41611"/>
            <a:ext cx="11041200" cy="9912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dirty="0" err="1"/>
              <a:t>Difference</a:t>
            </a:r>
            <a:r>
              <a:rPr lang="de-DE" dirty="0"/>
              <a:t>-in-</a:t>
            </a:r>
            <a:r>
              <a:rPr lang="de-DE" dirty="0" err="1"/>
              <a:t>Difference</a:t>
            </a:r>
            <a:r>
              <a:rPr lang="de-DE" dirty="0"/>
              <a:t> (</a:t>
            </a:r>
            <a:r>
              <a:rPr lang="de-DE" dirty="0" err="1"/>
              <a:t>DiD</a:t>
            </a:r>
            <a:r>
              <a:rPr lang="de-DE" dirty="0"/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693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F8514-75F4-45B2-820B-10A6AB94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Management, Strategy and Innovation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E0235-7149-444F-831F-6E65F148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22DB9DF5-D116-4028-BBAE-8E900CCE58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8891" y="679731"/>
            <a:ext cx="6949418" cy="5208830"/>
          </a:xfrm>
        </p:spPr>
      </p:pic>
    </p:spTree>
    <p:extLst>
      <p:ext uri="{BB962C8B-B14F-4D97-AF65-F5344CB8AC3E}">
        <p14:creationId xmlns:p14="http://schemas.microsoft.com/office/powerpoint/2010/main" val="2204584386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1676</Words>
  <Application>Microsoft Office PowerPoint</Application>
  <PresentationFormat>Widescreen</PresentationFormat>
  <Paragraphs>183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KU Leuven</vt:lpstr>
      <vt:lpstr>KU Leuven Sedes</vt:lpstr>
      <vt:lpstr>Ökonometrische Methoden zur Evaluation in der Forschungs- und Technologiepolitik: Ihre Stärken und ihre Grenzen in der Praxis</vt:lpstr>
      <vt:lpstr>Einleitung</vt:lpstr>
      <vt:lpstr>Inhalt des Vortrages</vt:lpstr>
      <vt:lpstr>Ökonometrische Methoden zur Evaluierung</vt:lpstr>
      <vt:lpstr>Randomized control trials </vt:lpstr>
      <vt:lpstr>Randomized control trials: Beispiel </vt:lpstr>
      <vt:lpstr>Matching</vt:lpstr>
      <vt:lpstr>Difference-in-Difference (DiD)</vt:lpstr>
      <vt:lpstr>PowerPoint Presentation</vt:lpstr>
      <vt:lpstr>Problem</vt:lpstr>
      <vt:lpstr>DiD als natürliches Experiment</vt:lpstr>
      <vt:lpstr>Conditional Difference-in-Difference</vt:lpstr>
      <vt:lpstr>Beispiel: Czarnitzki, 2021, Report Flämische FuE-Förderung (heute Nacht um ca. 1:30h fertig geworden…) </vt:lpstr>
      <vt:lpstr> Regression Discontinuity Design</vt:lpstr>
      <vt:lpstr>Weitere Ansätze:</vt:lpstr>
      <vt:lpstr>Network of international collaborations (3rd call)</vt:lpstr>
      <vt:lpstr>Geographical distribution of project evaluation scores (range between 0 and 600)</vt:lpstr>
      <vt:lpstr>Simulate: virtual vs. real common pot</vt:lpstr>
      <vt:lpstr>Real vs. Virtual Common Pot</vt:lpstr>
      <vt:lpstr>Actual allocation</vt:lpstr>
      <vt:lpstr>Estimating LATE: Virtual vs. Real Common Pot</vt:lpstr>
      <vt:lpstr>Diskrepanz zwischen akademischer Forschung und Politik in der Praxis</vt:lpstr>
      <vt:lpstr>Diskrepanz zwischen akademischer Forschung und Politik in der Praxis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2021-09-03T01:56:55Z</dcterms:modified>
</cp:coreProperties>
</file>