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2" r:id="rId2"/>
    <p:sldId id="283" r:id="rId3"/>
    <p:sldId id="287" r:id="rId4"/>
    <p:sldId id="284" r:id="rId5"/>
    <p:sldId id="288" r:id="rId6"/>
    <p:sldId id="289" r:id="rId7"/>
    <p:sldId id="290" r:id="rId8"/>
    <p:sldId id="293" r:id="rId9"/>
    <p:sldId id="295" r:id="rId10"/>
    <p:sldId id="296" r:id="rId11"/>
    <p:sldId id="299" r:id="rId12"/>
    <p:sldId id="302" r:id="rId13"/>
    <p:sldId id="303" r:id="rId14"/>
    <p:sldId id="297" r:id="rId15"/>
    <p:sldId id="298" r:id="rId16"/>
    <p:sldId id="301" r:id="rId17"/>
    <p:sldId id="300" r:id="rId18"/>
    <p:sldId id="285" r:id="rId19"/>
  </p:sldIdLst>
  <p:sldSz cx="12192000" cy="6858000"/>
  <p:notesSz cx="6805613" cy="9944100"/>
  <p:embeddedFontLst>
    <p:embeddedFont>
      <p:font typeface="Campton Book" panose="00000500000000000000" pitchFamily="2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>
          <p15:clr>
            <a:srgbClr val="A4A3A4"/>
          </p15:clr>
        </p15:guide>
        <p15:guide id="2" orient="horz" pos="328">
          <p15:clr>
            <a:srgbClr val="A4A3A4"/>
          </p15:clr>
        </p15:guide>
        <p15:guide id="3" orient="horz" pos="3728">
          <p15:clr>
            <a:srgbClr val="A4A3A4"/>
          </p15:clr>
        </p15:guide>
        <p15:guide id="4" pos="460">
          <p15:clr>
            <a:srgbClr val="A4A3A4"/>
          </p15:clr>
        </p15:guide>
        <p15:guide id="5" pos="72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Marker" initials="SM" lastIdx="1" clrIdx="0">
    <p:extLst>
      <p:ext uri="{19B8F6BF-5375-455C-9EA6-DF929625EA0E}">
        <p15:presenceInfo xmlns:p15="http://schemas.microsoft.com/office/powerpoint/2012/main" userId="S-1-5-21-2100284113-1573851820-878952375-2737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4997"/>
    <a:srgbClr val="463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70449" autoAdjust="0"/>
  </p:normalViewPr>
  <p:slideViewPr>
    <p:cSldViewPr snapToGrid="0" showGuides="1">
      <p:cViewPr varScale="1">
        <p:scale>
          <a:sx n="81" d="100"/>
          <a:sy n="81" d="100"/>
        </p:scale>
        <p:origin x="1206" y="102"/>
      </p:cViewPr>
      <p:guideLst>
        <p:guide orient="horz" pos="1185"/>
        <p:guide orient="horz" pos="328"/>
        <p:guide orient="horz" pos="3728"/>
        <p:guide pos="460"/>
        <p:guide pos="72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30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0562" y="4785597"/>
            <a:ext cx="5444490" cy="391549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01/09/2021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r>
              <a:rPr lang="da-DK" dirty="0" smtClean="0"/>
              <a:t>CIM!</a:t>
            </a:r>
            <a:r>
              <a:rPr lang="da-DK" baseline="0" dirty="0" smtClean="0"/>
              <a:t>: https://ufm.dk/publikationer/2011/filer-2011/cim-excellente-effektmaalinger.pdf</a:t>
            </a:r>
          </a:p>
          <a:p>
            <a:r>
              <a:rPr lang="da-DK" baseline="0" dirty="0" err="1" smtClean="0"/>
              <a:t>Important</a:t>
            </a:r>
            <a:r>
              <a:rPr lang="da-DK" baseline="0" dirty="0" smtClean="0"/>
              <a:t> to stress the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have </a:t>
            </a:r>
            <a:r>
              <a:rPr lang="da-DK" baseline="0" dirty="0" err="1" smtClean="0"/>
              <a:t>some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ground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rules</a:t>
            </a:r>
            <a:r>
              <a:rPr lang="da-DK" baseline="0" dirty="0" smtClean="0"/>
              <a:t>/</a:t>
            </a:r>
            <a:r>
              <a:rPr lang="da-DK" baseline="0" dirty="0" err="1" smtClean="0"/>
              <a:t>methods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a far as </a:t>
            </a:r>
            <a:r>
              <a:rPr lang="da-DK" baseline="0" dirty="0" err="1" smtClean="0"/>
              <a:t>possiple</a:t>
            </a:r>
            <a:r>
              <a:rPr lang="da-DK" baseline="0" dirty="0" smtClean="0"/>
              <a:t> is the same </a:t>
            </a:r>
            <a:r>
              <a:rPr lang="da-DK" baseline="0" dirty="0" err="1" smtClean="0"/>
              <a:t>across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assessments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different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instrustruments</a:t>
            </a:r>
            <a:r>
              <a:rPr lang="da-DK" baseline="0" dirty="0" smtClean="0"/>
              <a:t>.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to have </a:t>
            </a:r>
            <a:r>
              <a:rPr lang="da-DK" baseline="0" dirty="0" err="1" smtClean="0"/>
              <a:t>these</a:t>
            </a:r>
            <a:r>
              <a:rPr lang="da-DK" baseline="0" dirty="0" smtClean="0"/>
              <a:t> principles </a:t>
            </a:r>
            <a:r>
              <a:rPr lang="da-DK" baseline="0" dirty="0" err="1" smtClean="0"/>
              <a:t>stated</a:t>
            </a:r>
            <a:r>
              <a:rPr lang="da-DK" baseline="0" dirty="0" smtClean="0"/>
              <a:t> in the CIM-manual, </a:t>
            </a:r>
            <a:r>
              <a:rPr lang="da-DK" baseline="0" dirty="0" err="1" smtClean="0"/>
              <a:t>which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served</a:t>
            </a:r>
            <a:r>
              <a:rPr lang="da-DK" baseline="0" dirty="0" smtClean="0"/>
              <a:t> as a </a:t>
            </a:r>
            <a:r>
              <a:rPr lang="da-DK" baseline="0" dirty="0" err="1" smtClean="0"/>
              <a:t>handbook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collecting</a:t>
            </a:r>
            <a:r>
              <a:rPr lang="da-DK" baseline="0" dirty="0" smtClean="0"/>
              <a:t> the relevant data, for </a:t>
            </a:r>
            <a:r>
              <a:rPr lang="da-DK" baseline="0" dirty="0" err="1" smtClean="0"/>
              <a:t>doing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assessment</a:t>
            </a:r>
            <a:r>
              <a:rPr lang="da-DK" baseline="0" dirty="0" smtClean="0"/>
              <a:t> and for </a:t>
            </a:r>
            <a:r>
              <a:rPr lang="da-DK" baseline="0" dirty="0" err="1" smtClean="0"/>
              <a:t>which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indicators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serving</a:t>
            </a:r>
            <a:r>
              <a:rPr lang="da-DK" baseline="0" dirty="0" smtClean="0"/>
              <a:t> as a performance </a:t>
            </a:r>
            <a:r>
              <a:rPr lang="da-DK" baseline="0" dirty="0" err="1" smtClean="0"/>
              <a:t>indicators</a:t>
            </a:r>
            <a:r>
              <a:rPr lang="da-DK" baseline="0" dirty="0" smtClean="0"/>
              <a:t> (and </a:t>
            </a:r>
            <a:r>
              <a:rPr lang="da-DK" baseline="0" dirty="0" err="1" smtClean="0"/>
              <a:t>thereby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success</a:t>
            </a:r>
            <a:r>
              <a:rPr lang="da-DK" baseline="0" dirty="0" smtClean="0"/>
              <a:t> of the given instrument. </a:t>
            </a:r>
          </a:p>
          <a:p>
            <a:r>
              <a:rPr lang="da-DK" baseline="0" dirty="0" smtClean="0"/>
              <a:t>2) The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plan the </a:t>
            </a:r>
            <a:r>
              <a:rPr lang="da-DK" baseline="0" dirty="0" err="1" smtClean="0"/>
              <a:t>evaluation</a:t>
            </a:r>
            <a:r>
              <a:rPr lang="da-DK" baseline="0" dirty="0" smtClean="0"/>
              <a:t>/</a:t>
            </a:r>
            <a:r>
              <a:rPr lang="da-DK" baseline="0" dirty="0" err="1" smtClean="0"/>
              <a:t>assessement</a:t>
            </a:r>
            <a:r>
              <a:rPr lang="da-DK" baseline="0" dirty="0" smtClean="0"/>
              <a:t> of a given instrument/program </a:t>
            </a:r>
            <a:r>
              <a:rPr lang="da-DK" baseline="0" dirty="0" err="1" smtClean="0"/>
              <a:t>already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planning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process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cannot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stressed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enough</a:t>
            </a:r>
            <a:r>
              <a:rPr lang="da-DK" baseline="0" dirty="0" smtClean="0"/>
              <a:t>! It is a </a:t>
            </a:r>
            <a:r>
              <a:rPr lang="da-DK" baseline="0" dirty="0" err="1" smtClean="0"/>
              <a:t>natural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aspect</a:t>
            </a:r>
            <a:r>
              <a:rPr lang="da-DK" baseline="0" dirty="0" smtClean="0"/>
              <a:t> of the design </a:t>
            </a:r>
            <a:r>
              <a:rPr lang="da-DK" baseline="0" dirty="0" err="1" smtClean="0"/>
              <a:t>process</a:t>
            </a:r>
            <a:r>
              <a:rPr lang="da-DK" baseline="0" dirty="0" smtClean="0"/>
              <a:t> and it </a:t>
            </a:r>
            <a:r>
              <a:rPr lang="da-DK" baseline="0" dirty="0" err="1" smtClean="0"/>
              <a:t>will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help</a:t>
            </a:r>
            <a:r>
              <a:rPr lang="da-DK" baseline="0" dirty="0" smtClean="0"/>
              <a:t> with the </a:t>
            </a:r>
            <a:r>
              <a:rPr lang="da-DK" baseline="0" dirty="0" err="1" smtClean="0"/>
              <a:t>nesseary</a:t>
            </a:r>
            <a:r>
              <a:rPr lang="da-DK" baseline="0" dirty="0" smtClean="0"/>
              <a:t> supplement </a:t>
            </a:r>
            <a:r>
              <a:rPr lang="da-DK" baseline="0" dirty="0" err="1" smtClean="0"/>
              <a:t>datacollection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during</a:t>
            </a:r>
            <a:r>
              <a:rPr lang="da-DK" baseline="0" dirty="0" smtClean="0"/>
              <a:t> the instrument-</a:t>
            </a:r>
            <a:r>
              <a:rPr lang="da-DK" baseline="0" dirty="0" err="1" smtClean="0"/>
              <a:t>period</a:t>
            </a:r>
            <a:r>
              <a:rPr lang="da-DK" baseline="0" dirty="0" smtClean="0"/>
              <a:t>.</a:t>
            </a:r>
          </a:p>
          <a:p>
            <a:endParaRPr lang="da-DK" baseline="0" dirty="0" smtClean="0"/>
          </a:p>
          <a:p>
            <a:r>
              <a:rPr lang="da-DK" baseline="0" dirty="0" smtClean="0"/>
              <a:t>BUT! The </a:t>
            </a:r>
            <a:r>
              <a:rPr lang="da-DK" baseline="0" dirty="0" err="1" smtClean="0"/>
              <a:t>participents</a:t>
            </a:r>
            <a:r>
              <a:rPr lang="da-DK" baseline="0" dirty="0" smtClean="0"/>
              <a:t> in the workshop </a:t>
            </a:r>
            <a:r>
              <a:rPr lang="da-DK" baseline="0" dirty="0" err="1" smtClean="0"/>
              <a:t>already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knows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this</a:t>
            </a:r>
            <a:r>
              <a:rPr lang="da-DK" baseline="0" dirty="0" smtClean="0"/>
              <a:t>!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1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significant</a:t>
            </a:r>
            <a:r>
              <a:rPr lang="da-DK" dirty="0" smtClean="0"/>
              <a:t> </a:t>
            </a:r>
            <a:r>
              <a:rPr lang="da-DK" dirty="0" err="1" smtClean="0"/>
              <a:t>effect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found</a:t>
            </a:r>
            <a:r>
              <a:rPr lang="da-DK" baseline="0" dirty="0" smtClean="0"/>
              <a:t> for Innovation Network, Innovation Voucher, Innovation Assistant and Innovation </a:t>
            </a:r>
            <a:r>
              <a:rPr lang="da-DK" baseline="0" dirty="0" err="1" smtClean="0"/>
              <a:t>Consortia</a:t>
            </a:r>
            <a:endParaRPr lang="da-DK" baseline="0" dirty="0" smtClean="0"/>
          </a:p>
          <a:p>
            <a:endParaRPr lang="da-DK" baseline="0" dirty="0" smtClean="0"/>
          </a:p>
          <a:p>
            <a:r>
              <a:rPr lang="da-DK" baseline="0" dirty="0" smtClean="0"/>
              <a:t>https://ufm.dk/publikationer/2016/filer/the-effect-of-multiple-participations-in-the-danish-innovation-and-research-support-system.pdf</a:t>
            </a:r>
          </a:p>
          <a:p>
            <a:endParaRPr lang="da-DK" baseline="0" dirty="0" smtClean="0"/>
          </a:p>
          <a:p>
            <a:endParaRPr lang="da-DK" baseline="0" dirty="0" smtClean="0"/>
          </a:p>
          <a:p>
            <a:endParaRPr lang="da-DK" baseline="0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2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r>
              <a:rPr lang="da-DK" baseline="0" dirty="0" smtClean="0"/>
              <a:t>This is the </a:t>
            </a:r>
            <a:r>
              <a:rPr lang="da-DK" baseline="0" dirty="0" err="1" smtClean="0"/>
              <a:t>implementation</a:t>
            </a:r>
            <a:r>
              <a:rPr lang="da-DK" baseline="0" dirty="0" smtClean="0"/>
              <a:t> of a </a:t>
            </a:r>
            <a:r>
              <a:rPr lang="da-DK" baseline="0" dirty="0" err="1" smtClean="0"/>
              <a:t>strategic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initiative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establising</a:t>
            </a:r>
            <a:r>
              <a:rPr lang="da-DK" baseline="0" dirty="0" smtClean="0"/>
              <a:t> data of </a:t>
            </a:r>
            <a:r>
              <a:rPr lang="da-DK" baseline="0" dirty="0" err="1" smtClean="0"/>
              <a:t>high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quality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consistency</a:t>
            </a:r>
            <a:r>
              <a:rPr lang="da-DK" baseline="0" dirty="0" smtClean="0"/>
              <a:t>. In Denmark relevant data on </a:t>
            </a:r>
            <a:r>
              <a:rPr lang="da-DK" baseline="0" dirty="0" err="1" smtClean="0"/>
              <a:t>applications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grants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academic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personal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careers</a:t>
            </a:r>
            <a:r>
              <a:rPr lang="da-DK" baseline="0" dirty="0" smtClean="0"/>
              <a:t> and not </a:t>
            </a:r>
            <a:r>
              <a:rPr lang="da-DK" baseline="0" dirty="0" err="1" smtClean="0"/>
              <a:t>least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reaserch</a:t>
            </a:r>
            <a:r>
              <a:rPr lang="da-DK" baseline="0" dirty="0" smtClean="0"/>
              <a:t> outputs is </a:t>
            </a:r>
            <a:r>
              <a:rPr lang="da-DK" baseline="0" dirty="0" err="1" smtClean="0"/>
              <a:t>contained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different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mangement</a:t>
            </a:r>
            <a:r>
              <a:rPr lang="da-DK" baseline="0" dirty="0" smtClean="0"/>
              <a:t> systems. This data </a:t>
            </a:r>
            <a:r>
              <a:rPr lang="da-DK" baseline="0" dirty="0" err="1" smtClean="0"/>
              <a:t>establishing</a:t>
            </a:r>
            <a:r>
              <a:rPr lang="da-DK" baseline="0" dirty="0" smtClean="0"/>
              <a:t> program </a:t>
            </a:r>
            <a:r>
              <a:rPr lang="da-DK" baseline="0" dirty="0" err="1" smtClean="0"/>
              <a:t>seeks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operationalize</a:t>
            </a:r>
            <a:r>
              <a:rPr lang="da-DK" baseline="0" dirty="0" smtClean="0"/>
              <a:t> alle </a:t>
            </a:r>
            <a:r>
              <a:rPr lang="da-DK" baseline="0" dirty="0" err="1" smtClean="0"/>
              <a:t>these</a:t>
            </a:r>
            <a:r>
              <a:rPr lang="da-DK" baseline="0" dirty="0" smtClean="0"/>
              <a:t> data source </a:t>
            </a:r>
            <a:r>
              <a:rPr lang="da-DK" baseline="0" dirty="0" err="1" smtClean="0"/>
              <a:t>bringing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them</a:t>
            </a:r>
            <a:r>
              <a:rPr lang="da-DK" baseline="0" dirty="0" smtClean="0"/>
              <a:t> on a </a:t>
            </a:r>
            <a:r>
              <a:rPr lang="da-DK" baseline="0" dirty="0" err="1" smtClean="0"/>
              <a:t>common</a:t>
            </a:r>
            <a:r>
              <a:rPr lang="da-DK" baseline="0" dirty="0" smtClean="0"/>
              <a:t> form. </a:t>
            </a:r>
          </a:p>
          <a:p>
            <a:pPr marL="228943" indent="-228943">
              <a:buAutoNum type="arabicParenR"/>
            </a:pPr>
            <a:r>
              <a:rPr lang="da-DK" baseline="0" dirty="0" smtClean="0"/>
              <a:t>The </a:t>
            </a:r>
            <a:r>
              <a:rPr lang="da-DK" baseline="0" dirty="0" err="1" smtClean="0"/>
              <a:t>goal</a:t>
            </a:r>
            <a:r>
              <a:rPr lang="da-DK" baseline="0" dirty="0" smtClean="0"/>
              <a:t> is to end up in </a:t>
            </a:r>
            <a:r>
              <a:rPr lang="da-DK" baseline="0" dirty="0" err="1" smtClean="0"/>
              <a:t>place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where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execute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outcome</a:t>
            </a:r>
            <a:r>
              <a:rPr lang="da-DK" baseline="0" dirty="0" smtClean="0"/>
              <a:t> driven </a:t>
            </a:r>
            <a:r>
              <a:rPr lang="da-DK" baseline="0" dirty="0" err="1" smtClean="0"/>
              <a:t>analysis</a:t>
            </a:r>
            <a:r>
              <a:rPr lang="da-DK" baseline="0" dirty="0" smtClean="0"/>
              <a:t> of research </a:t>
            </a:r>
            <a:r>
              <a:rPr lang="da-DK" baseline="0" dirty="0" err="1" smtClean="0"/>
              <a:t>funding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among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other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things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thus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creating</a:t>
            </a:r>
            <a:r>
              <a:rPr lang="da-DK" baseline="0" dirty="0" smtClean="0"/>
              <a:t> an </a:t>
            </a:r>
            <a:r>
              <a:rPr lang="da-DK" baseline="0" dirty="0" err="1" smtClean="0"/>
              <a:t>evidence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based</a:t>
            </a:r>
            <a:r>
              <a:rPr lang="da-DK" baseline="0" dirty="0" smtClean="0"/>
              <a:t> platform servicing the </a:t>
            </a:r>
            <a:r>
              <a:rPr lang="da-DK" baseline="0" dirty="0" err="1" smtClean="0"/>
              <a:t>descision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making</a:t>
            </a:r>
            <a:r>
              <a:rPr lang="da-DK" baseline="0" dirty="0" smtClean="0"/>
              <a:t> proces.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98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r>
              <a:rPr lang="da-DK" baseline="0" dirty="0" smtClean="0"/>
              <a:t>At the </a:t>
            </a:r>
            <a:r>
              <a:rPr lang="da-DK" baseline="0" dirty="0" err="1" smtClean="0"/>
              <a:t>core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core</a:t>
            </a:r>
            <a:r>
              <a:rPr lang="da-DK" baseline="0" dirty="0" smtClean="0"/>
              <a:t> of the data </a:t>
            </a:r>
            <a:r>
              <a:rPr lang="da-DK" baseline="0" dirty="0" err="1" smtClean="0"/>
              <a:t>establishing</a:t>
            </a:r>
            <a:r>
              <a:rPr lang="da-DK" baseline="0" dirty="0" smtClean="0"/>
              <a:t> program in the </a:t>
            </a:r>
            <a:r>
              <a:rPr lang="da-DK" baseline="0" dirty="0" err="1" smtClean="0"/>
              <a:t>area</a:t>
            </a:r>
            <a:r>
              <a:rPr lang="da-DK" baseline="0" dirty="0" smtClean="0"/>
              <a:t> research, </a:t>
            </a:r>
            <a:r>
              <a:rPr lang="da-DK" baseline="0" dirty="0" err="1" smtClean="0"/>
              <a:t>development</a:t>
            </a:r>
            <a:r>
              <a:rPr lang="da-DK" baseline="0" dirty="0" smtClean="0"/>
              <a:t> and innovation is </a:t>
            </a:r>
            <a:r>
              <a:rPr lang="da-DK" baseline="0" dirty="0" err="1" smtClean="0"/>
              <a:t>three</a:t>
            </a:r>
            <a:r>
              <a:rPr lang="da-DK" baseline="0" dirty="0" smtClean="0"/>
              <a:t> databases </a:t>
            </a:r>
            <a:r>
              <a:rPr lang="da-DK" baseline="0" dirty="0" err="1" smtClean="0"/>
              <a:t>consisting</a:t>
            </a:r>
            <a:r>
              <a:rPr lang="da-DK" baseline="0" dirty="0" smtClean="0"/>
              <a:t> of</a:t>
            </a:r>
          </a:p>
          <a:p>
            <a:pPr marL="686829" lvl="1" indent="-228943">
              <a:buAutoNum type="arabicParenR"/>
            </a:pPr>
            <a:r>
              <a:rPr lang="da-DK" baseline="0" dirty="0" smtClean="0"/>
              <a:t>Funding </a:t>
            </a:r>
            <a:r>
              <a:rPr lang="da-DK" baseline="0" dirty="0" err="1" smtClean="0"/>
              <a:t>applications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grants</a:t>
            </a:r>
            <a:endParaRPr lang="da-DK" baseline="0" dirty="0" smtClean="0"/>
          </a:p>
          <a:p>
            <a:pPr marL="686829" lvl="1" indent="-228943">
              <a:buAutoNum type="arabicParenR"/>
            </a:pPr>
            <a:r>
              <a:rPr lang="da-DK" baseline="0" dirty="0" smtClean="0"/>
              <a:t>Academic personel</a:t>
            </a:r>
          </a:p>
          <a:p>
            <a:pPr marL="686829" lvl="1" indent="-228943">
              <a:buAutoNum type="arabicParenR"/>
            </a:pPr>
            <a:r>
              <a:rPr lang="da-DK" baseline="0" dirty="0" smtClean="0"/>
              <a:t>Danish research outputs</a:t>
            </a:r>
          </a:p>
          <a:p>
            <a:endParaRPr lang="da-DK" baseline="0" dirty="0" smtClean="0"/>
          </a:p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4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r>
              <a:rPr lang="da-DK" baseline="0" dirty="0" smtClean="0"/>
              <a:t>Sara – følg lige op på hvad ordningen koster!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72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r>
              <a:rPr lang="da-DK" dirty="0" smtClean="0"/>
              <a:t>Using </a:t>
            </a:r>
            <a:r>
              <a:rPr lang="da-DK" dirty="0" err="1" smtClean="0"/>
              <a:t>state</a:t>
            </a:r>
            <a:r>
              <a:rPr lang="da-DK" dirty="0" smtClean="0"/>
              <a:t>-of-the-art research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methods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process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impact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assessments</a:t>
            </a:r>
            <a:r>
              <a:rPr lang="da-DK" baseline="0" dirty="0" smtClean="0"/>
              <a:t> </a:t>
            </a:r>
          </a:p>
          <a:p>
            <a:pPr marL="228943" indent="-228943">
              <a:buAutoNum type="arabicParenR"/>
            </a:pPr>
            <a:r>
              <a:rPr lang="da-DK" baseline="0" dirty="0" smtClean="0"/>
              <a:t>And not </a:t>
            </a:r>
            <a:r>
              <a:rPr lang="da-DK" baseline="0" dirty="0" err="1" smtClean="0"/>
              <a:t>only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treated</a:t>
            </a:r>
            <a:r>
              <a:rPr lang="da-DK" baseline="0" dirty="0" smtClean="0"/>
              <a:t> population </a:t>
            </a:r>
            <a:r>
              <a:rPr lang="da-DK" baseline="0" dirty="0" smtClean="0">
                <a:sym typeface="Wingdings" panose="05000000000000000000" pitchFamily="2" charset="2"/>
              </a:rPr>
              <a:t> </a:t>
            </a:r>
            <a:r>
              <a:rPr lang="da-DK" baseline="0" dirty="0" err="1" smtClean="0">
                <a:sym typeface="Wingdings" panose="05000000000000000000" pitchFamily="2" charset="2"/>
              </a:rPr>
              <a:t>meaning</a:t>
            </a:r>
            <a:r>
              <a:rPr lang="da-DK" baseline="0" dirty="0" smtClean="0">
                <a:sym typeface="Wingdings" panose="05000000000000000000" pitchFamily="2" charset="2"/>
              </a:rPr>
              <a:t> </a:t>
            </a:r>
            <a:r>
              <a:rPr lang="da-DK" baseline="0" dirty="0" err="1" smtClean="0">
                <a:sym typeface="Wingdings" panose="05000000000000000000" pitchFamily="2" charset="2"/>
              </a:rPr>
              <a:t>that</a:t>
            </a:r>
            <a:r>
              <a:rPr lang="da-DK" baseline="0" dirty="0" smtClean="0">
                <a:sym typeface="Wingdings" panose="05000000000000000000" pitchFamily="2" charset="2"/>
              </a:rPr>
              <a:t> </a:t>
            </a:r>
            <a:r>
              <a:rPr lang="da-DK" baseline="0" dirty="0" err="1" smtClean="0">
                <a:sym typeface="Wingdings" panose="05000000000000000000" pitchFamily="2" charset="2"/>
              </a:rPr>
              <a:t>we</a:t>
            </a:r>
            <a:r>
              <a:rPr lang="da-DK" baseline="0" dirty="0" smtClean="0">
                <a:sym typeface="Wingdings" panose="05000000000000000000" pitchFamily="2" charset="2"/>
              </a:rPr>
              <a:t> </a:t>
            </a:r>
            <a:r>
              <a:rPr lang="da-DK" baseline="0" dirty="0" err="1" smtClean="0">
                <a:sym typeface="Wingdings" panose="05000000000000000000" pitchFamily="2" charset="2"/>
              </a:rPr>
              <a:t>can</a:t>
            </a:r>
            <a:r>
              <a:rPr lang="da-DK" baseline="0" dirty="0" smtClean="0">
                <a:sym typeface="Wingdings" panose="05000000000000000000" pitchFamily="2" charset="2"/>
              </a:rPr>
              <a:t> do a total </a:t>
            </a:r>
            <a:r>
              <a:rPr lang="da-DK" baseline="0" dirty="0" err="1" smtClean="0">
                <a:sym typeface="Wingdings" panose="05000000000000000000" pitchFamily="2" charset="2"/>
              </a:rPr>
              <a:t>comparison</a:t>
            </a:r>
            <a:r>
              <a:rPr lang="da-DK" baseline="0" dirty="0" smtClean="0">
                <a:sym typeface="Wingdings" panose="05000000000000000000" pitchFamily="2" charset="2"/>
              </a:rPr>
              <a:t> of the intervention (</a:t>
            </a:r>
            <a:r>
              <a:rPr lang="da-DK" baseline="0" dirty="0" err="1" smtClean="0">
                <a:sym typeface="Wingdings" panose="05000000000000000000" pitchFamily="2" charset="2"/>
              </a:rPr>
              <a:t>aka</a:t>
            </a:r>
            <a:r>
              <a:rPr lang="da-DK" baseline="0" dirty="0" smtClean="0">
                <a:sym typeface="Wingdings" panose="05000000000000000000" pitchFamily="2" charset="2"/>
              </a:rPr>
              <a:t> the participation in a given innovation program) – in the cases </a:t>
            </a:r>
            <a:r>
              <a:rPr lang="da-DK" baseline="0" dirty="0" err="1" smtClean="0">
                <a:sym typeface="Wingdings" panose="05000000000000000000" pitchFamily="2" charset="2"/>
              </a:rPr>
              <a:t>where</a:t>
            </a:r>
            <a:r>
              <a:rPr lang="da-DK" baseline="0" dirty="0" smtClean="0">
                <a:sym typeface="Wingdings" panose="05000000000000000000" pitchFamily="2" charset="2"/>
              </a:rPr>
              <a:t> it is not </a:t>
            </a:r>
            <a:r>
              <a:rPr lang="da-DK" baseline="0" dirty="0" err="1" smtClean="0">
                <a:sym typeface="Wingdings" panose="05000000000000000000" pitchFamily="2" charset="2"/>
              </a:rPr>
              <a:t>possible</a:t>
            </a:r>
            <a:r>
              <a:rPr lang="da-DK" baseline="0" dirty="0" smtClean="0">
                <a:sym typeface="Wingdings" panose="05000000000000000000" pitchFamily="2" charset="2"/>
              </a:rPr>
              <a:t> to </a:t>
            </a:r>
            <a:r>
              <a:rPr lang="da-DK" baseline="0" dirty="0" err="1" smtClean="0">
                <a:sym typeface="Wingdings" panose="05000000000000000000" pitchFamily="2" charset="2"/>
              </a:rPr>
              <a:t>asses</a:t>
            </a:r>
            <a:r>
              <a:rPr lang="da-DK" baseline="0" dirty="0" smtClean="0">
                <a:sym typeface="Wingdings" panose="05000000000000000000" pitchFamily="2" charset="2"/>
              </a:rPr>
              <a:t> the </a:t>
            </a:r>
            <a:r>
              <a:rPr lang="da-DK" baseline="0" dirty="0" err="1" smtClean="0">
                <a:sym typeface="Wingdings" panose="05000000000000000000" pitchFamily="2" charset="2"/>
              </a:rPr>
              <a:t>treatetment</a:t>
            </a:r>
            <a:r>
              <a:rPr lang="da-DK" baseline="0" dirty="0" smtClean="0">
                <a:sym typeface="Wingdings" panose="05000000000000000000" pitchFamily="2" charset="2"/>
              </a:rPr>
              <a:t> </a:t>
            </a:r>
            <a:r>
              <a:rPr lang="da-DK" baseline="0" dirty="0" err="1" smtClean="0">
                <a:sym typeface="Wingdings" panose="05000000000000000000" pitchFamily="2" charset="2"/>
              </a:rPr>
              <a:t>using</a:t>
            </a:r>
            <a:r>
              <a:rPr lang="da-DK" baseline="0" dirty="0" smtClean="0">
                <a:sym typeface="Wingdings" panose="05000000000000000000" pitchFamily="2" charset="2"/>
              </a:rPr>
              <a:t> </a:t>
            </a:r>
            <a:r>
              <a:rPr lang="da-DK" baseline="0" dirty="0" err="1" smtClean="0">
                <a:sym typeface="Wingdings" panose="05000000000000000000" pitchFamily="2" charset="2"/>
              </a:rPr>
              <a:t>only</a:t>
            </a:r>
            <a:r>
              <a:rPr lang="da-DK" baseline="0" dirty="0" smtClean="0">
                <a:sym typeface="Wingdings" panose="05000000000000000000" pitchFamily="2" charset="2"/>
              </a:rPr>
              <a:t> the data from </a:t>
            </a:r>
            <a:r>
              <a:rPr lang="da-DK" baseline="0" dirty="0" err="1" smtClean="0">
                <a:sym typeface="Wingdings" panose="05000000000000000000" pitchFamily="2" charset="2"/>
              </a:rPr>
              <a:t>statistics</a:t>
            </a:r>
            <a:r>
              <a:rPr lang="da-DK" baseline="0" dirty="0" smtClean="0">
                <a:sym typeface="Wingdings" panose="05000000000000000000" pitchFamily="2" charset="2"/>
              </a:rPr>
              <a:t> Denmark an </a:t>
            </a:r>
            <a:r>
              <a:rPr lang="da-DK" baseline="0" dirty="0" err="1" smtClean="0">
                <a:sym typeface="Wingdings" panose="05000000000000000000" pitchFamily="2" charset="2"/>
              </a:rPr>
              <a:t>assessment</a:t>
            </a:r>
            <a:r>
              <a:rPr lang="da-DK" baseline="0" dirty="0" smtClean="0">
                <a:sym typeface="Wingdings" panose="05000000000000000000" pitchFamily="2" charset="2"/>
              </a:rPr>
              <a:t> </a:t>
            </a:r>
            <a:r>
              <a:rPr lang="da-DK" baseline="0" dirty="0" err="1" smtClean="0">
                <a:sym typeface="Wingdings" panose="05000000000000000000" pitchFamily="2" charset="2"/>
              </a:rPr>
              <a:t>will</a:t>
            </a:r>
            <a:r>
              <a:rPr lang="da-DK" baseline="0" dirty="0" smtClean="0">
                <a:sym typeface="Wingdings" panose="05000000000000000000" pitchFamily="2" charset="2"/>
              </a:rPr>
              <a:t> </a:t>
            </a:r>
            <a:r>
              <a:rPr lang="da-DK" baseline="0" dirty="0" err="1" smtClean="0">
                <a:sym typeface="Wingdings" panose="05000000000000000000" pitchFamily="2" charset="2"/>
              </a:rPr>
              <a:t>be</a:t>
            </a:r>
            <a:r>
              <a:rPr lang="da-DK" baseline="0" dirty="0" smtClean="0">
                <a:sym typeface="Wingdings" panose="05000000000000000000" pitchFamily="2" charset="2"/>
              </a:rPr>
              <a:t> </a:t>
            </a:r>
            <a:r>
              <a:rPr lang="da-DK" baseline="0" dirty="0" err="1" smtClean="0">
                <a:sym typeface="Wingdings" panose="05000000000000000000" pitchFamily="2" charset="2"/>
              </a:rPr>
              <a:t>supplemented</a:t>
            </a:r>
            <a:r>
              <a:rPr lang="da-DK" baseline="0" dirty="0" smtClean="0">
                <a:sym typeface="Wingdings" panose="05000000000000000000" pitchFamily="2" charset="2"/>
              </a:rPr>
              <a:t> with a </a:t>
            </a:r>
            <a:r>
              <a:rPr lang="da-DK" baseline="0" dirty="0" err="1" smtClean="0">
                <a:sym typeface="Wingdings" panose="05000000000000000000" pitchFamily="2" charset="2"/>
              </a:rPr>
              <a:t>survey</a:t>
            </a:r>
            <a:endParaRPr lang="da-DK" baseline="0" dirty="0" smtClean="0">
              <a:sym typeface="Wingdings" panose="05000000000000000000" pitchFamily="2" charset="2"/>
            </a:endParaRPr>
          </a:p>
          <a:p>
            <a:pPr marL="228943" indent="-228943">
              <a:buAutoNum type="arabicParenR"/>
            </a:pPr>
            <a:r>
              <a:rPr lang="da-DK" baseline="0" dirty="0" smtClean="0">
                <a:sym typeface="Wingdings" panose="05000000000000000000" pitchFamily="2" charset="2"/>
              </a:rPr>
              <a:t>A </a:t>
            </a:r>
            <a:r>
              <a:rPr lang="da-DK" baseline="0" dirty="0" err="1" smtClean="0">
                <a:sym typeface="Wingdings" panose="05000000000000000000" pitchFamily="2" charset="2"/>
              </a:rPr>
              <a:t>quick</a:t>
            </a:r>
            <a:r>
              <a:rPr lang="da-DK" baseline="0" dirty="0" smtClean="0">
                <a:sym typeface="Wingdings" panose="05000000000000000000" pitchFamily="2" charset="2"/>
              </a:rPr>
              <a:t>-listing of the </a:t>
            </a:r>
            <a:r>
              <a:rPr lang="da-DK" baseline="0" dirty="0" err="1" smtClean="0">
                <a:sym typeface="Wingdings" panose="05000000000000000000" pitchFamily="2" charset="2"/>
              </a:rPr>
              <a:t>favorite</a:t>
            </a:r>
            <a:r>
              <a:rPr lang="da-DK" baseline="0" dirty="0" smtClean="0">
                <a:sym typeface="Wingdings" panose="05000000000000000000" pitchFamily="2" charset="2"/>
              </a:rPr>
              <a:t> </a:t>
            </a:r>
            <a:r>
              <a:rPr lang="da-DK" baseline="0" dirty="0" err="1" smtClean="0">
                <a:sym typeface="Wingdings" panose="05000000000000000000" pitchFamily="2" charset="2"/>
              </a:rPr>
              <a:t>methods</a:t>
            </a:r>
            <a:r>
              <a:rPr lang="da-DK" baseline="0" dirty="0" smtClean="0">
                <a:sym typeface="Wingdings" panose="05000000000000000000" pitchFamily="2" charset="2"/>
              </a:rPr>
              <a:t> of </a:t>
            </a:r>
            <a:r>
              <a:rPr lang="da-DK" baseline="0" dirty="0" err="1" smtClean="0">
                <a:sym typeface="Wingdings" panose="05000000000000000000" pitchFamily="2" charset="2"/>
              </a:rPr>
              <a:t>assessing</a:t>
            </a:r>
            <a:r>
              <a:rPr lang="da-DK" baseline="0" dirty="0" smtClean="0">
                <a:sym typeface="Wingdings" panose="05000000000000000000" pitchFamily="2" charset="2"/>
              </a:rPr>
              <a:t> innovation programs 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32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8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r>
              <a:rPr lang="da-DK" baseline="0" dirty="0" err="1" smtClean="0"/>
              <a:t>Tax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record</a:t>
            </a:r>
            <a:r>
              <a:rPr lang="da-DK" baseline="0" dirty="0" smtClean="0"/>
              <a:t> informations: </a:t>
            </a:r>
            <a:r>
              <a:rPr lang="da-DK" baseline="0" dirty="0" err="1" smtClean="0"/>
              <a:t>turnover</a:t>
            </a:r>
            <a:r>
              <a:rPr lang="da-DK" baseline="0" dirty="0" smtClean="0"/>
              <a:t>, profit, </a:t>
            </a:r>
            <a:r>
              <a:rPr lang="da-DK" baseline="0" dirty="0" err="1" smtClean="0"/>
              <a:t>number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employees</a:t>
            </a:r>
            <a:r>
              <a:rPr lang="da-DK" baseline="0" dirty="0" smtClean="0"/>
              <a:t> etc.</a:t>
            </a:r>
          </a:p>
          <a:p>
            <a:pPr marL="228943" indent="-228943">
              <a:buAutoNum type="arabicParenR"/>
            </a:pPr>
            <a:r>
              <a:rPr lang="da-DK" baseline="0" dirty="0" smtClean="0"/>
              <a:t>ERST: information on Organisation type, locations (regions), </a:t>
            </a:r>
            <a:r>
              <a:rPr lang="da-DK" baseline="0" dirty="0" err="1" smtClean="0"/>
              <a:t>ownershipstructure</a:t>
            </a:r>
            <a:r>
              <a:rPr lang="da-DK" baseline="0" dirty="0" smtClean="0"/>
              <a:t> etc.</a:t>
            </a:r>
          </a:p>
          <a:p>
            <a:pPr marL="228943" indent="-228943">
              <a:buAutoNum type="arabicParenR"/>
            </a:pPr>
            <a:endParaRPr lang="da-DK" baseline="0" dirty="0" smtClean="0"/>
          </a:p>
          <a:p>
            <a:pPr marL="228943" indent="-228943">
              <a:buAutoNum type="arabicParenR"/>
            </a:pPr>
            <a:r>
              <a:rPr lang="da-DK" baseline="0" dirty="0" smtClean="0"/>
              <a:t>The list </a:t>
            </a:r>
            <a:r>
              <a:rPr lang="da-DK" baseline="0" dirty="0" err="1" smtClean="0"/>
              <a:t>above</a:t>
            </a:r>
            <a:r>
              <a:rPr lang="da-DK" baseline="0" dirty="0" smtClean="0"/>
              <a:t> is not </a:t>
            </a:r>
            <a:r>
              <a:rPr lang="da-DK" baseline="0" dirty="0" err="1" smtClean="0"/>
              <a:t>complete</a:t>
            </a:r>
            <a:r>
              <a:rPr lang="da-DK" baseline="0" dirty="0" smtClean="0"/>
              <a:t> (but the most </a:t>
            </a:r>
            <a:r>
              <a:rPr lang="da-DK" baseline="0" dirty="0" err="1" smtClean="0"/>
              <a:t>important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ones</a:t>
            </a:r>
            <a:r>
              <a:rPr lang="da-DK" baseline="0" dirty="0" smtClean="0"/>
              <a:t>)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558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84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There</a:t>
            </a:r>
            <a:r>
              <a:rPr lang="da-DK" dirty="0" smtClean="0"/>
              <a:t> is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different</a:t>
            </a:r>
            <a:r>
              <a:rPr lang="da-DK" dirty="0" smtClean="0"/>
              <a:t> kinds of </a:t>
            </a:r>
            <a:r>
              <a:rPr lang="da-DK" dirty="0" err="1" smtClean="0"/>
              <a:t>remote</a:t>
            </a:r>
            <a:r>
              <a:rPr lang="da-DK" dirty="0" smtClean="0"/>
              <a:t> </a:t>
            </a:r>
            <a:r>
              <a:rPr lang="da-DK" dirty="0" err="1" smtClean="0"/>
              <a:t>access</a:t>
            </a:r>
            <a:r>
              <a:rPr lang="da-DK" dirty="0" smtClean="0"/>
              <a:t> to data </a:t>
            </a:r>
          </a:p>
          <a:p>
            <a:endParaRPr lang="da-DK" dirty="0" smtClean="0"/>
          </a:p>
          <a:p>
            <a:r>
              <a:rPr lang="da-DK" dirty="0" smtClean="0"/>
              <a:t>Jens,</a:t>
            </a:r>
            <a:r>
              <a:rPr lang="da-DK" baseline="0" dirty="0" smtClean="0"/>
              <a:t> jeg tænker at du godt kan </a:t>
            </a:r>
            <a:r>
              <a:rPr lang="da-DK" baseline="0" dirty="0" err="1" smtClean="0"/>
              <a:t>free-style</a:t>
            </a:r>
            <a:r>
              <a:rPr lang="da-DK" baseline="0" dirty="0" smtClean="0"/>
              <a:t> lidt om de 2 forskellige adgange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687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Jens!</a:t>
            </a:r>
            <a:r>
              <a:rPr lang="da-DK" baseline="0" dirty="0" smtClean="0"/>
              <a:t> Det her er mit skrivebord hos DST. Bemærk, jeg har så mange forskellige adgange, da de ikke ”forsvinder” selvom man skifter arbejdssted.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036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r>
              <a:rPr lang="da-DK" baseline="0" dirty="0" smtClean="0"/>
              <a:t>Sara – følg lige op på hvad ordningen koster!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301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943" indent="-228943">
              <a:buAutoNum type="arabicParenR"/>
            </a:pPr>
            <a:r>
              <a:rPr lang="da-DK" baseline="0" dirty="0" err="1" smtClean="0"/>
              <a:t>Statistics</a:t>
            </a:r>
            <a:r>
              <a:rPr lang="da-DK" baseline="0" dirty="0" smtClean="0"/>
              <a:t> Denmark is </a:t>
            </a:r>
            <a:r>
              <a:rPr lang="da-DK" baseline="0" dirty="0" err="1" smtClean="0"/>
              <a:t>collecting</a:t>
            </a:r>
            <a:r>
              <a:rPr lang="da-DK" baseline="0" dirty="0" smtClean="0"/>
              <a:t> data in </a:t>
            </a:r>
            <a:r>
              <a:rPr lang="da-DK" baseline="0" dirty="0" err="1" smtClean="0"/>
              <a:t>order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fulfill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requirement</a:t>
            </a:r>
            <a:r>
              <a:rPr lang="da-DK" baseline="0" dirty="0" smtClean="0"/>
              <a:t> to the European Innovation </a:t>
            </a:r>
            <a:r>
              <a:rPr lang="da-DK" baseline="0" dirty="0" err="1" smtClean="0"/>
              <a:t>Scoreboard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published</a:t>
            </a:r>
            <a:r>
              <a:rPr lang="da-DK" baseline="0" smtClean="0"/>
              <a:t> by EUROSTAT</a:t>
            </a:r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2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3D01D956-071A-45BC-813E-498B4E68FA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61943" y="5047407"/>
            <a:ext cx="2148989" cy="18329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800" y="1816419"/>
            <a:ext cx="70920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50" y="4672015"/>
            <a:ext cx="7092000" cy="466456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3000" b="1"/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navn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206" y="5103071"/>
            <a:ext cx="7101043" cy="540928"/>
          </a:xfrm>
        </p:spPr>
        <p:txBody>
          <a:bodyPr/>
          <a:lstStyle>
            <a:lvl1pPr marL="0" indent="0">
              <a:buNone/>
              <a:defRPr sz="3000" baseline="0"/>
            </a:lvl1pPr>
          </a:lstStyle>
          <a:p>
            <a:pPr lvl="0"/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8E1FD6FF-0835-4F4A-8B0A-4EB06A6DD75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bagefter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fil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fld id="{02173D98-7E23-49BD-B273-81C2EED3A21E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3" name="Text Box 48">
            <a:extLst>
              <a:ext uri="{FF2B5EF4-FFF2-40B4-BE49-F238E27FC236}">
                <a16:creationId xmlns:a16="http://schemas.microsoft.com/office/drawing/2014/main" id="{3988B555-30BC-438B-BE2A-6E736BC240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3314700" y="4433252"/>
            <a:ext cx="32273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Ændre præsentationens titel</a:t>
            </a:r>
          </a:p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1.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Klik i menulinjen, vælg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Indsæt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&gt;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Sidehoved / Sidefod</a:t>
            </a:r>
          </a:p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2.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Skriv præsentationens titel i Sidefod feltet,</a:t>
            </a:r>
          </a:p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3. </a:t>
            </a:r>
            <a:r>
              <a:rPr lang="en-GB" sz="900" b="0" noProof="1">
                <a:solidFill>
                  <a:srgbClr val="464646"/>
                </a:solidFill>
                <a:latin typeface="+mn-lt"/>
              </a:rPr>
              <a:t>V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ælg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Anvend på alle</a:t>
            </a:r>
            <a:endParaRPr lang="en-GB" sz="900" noProof="1">
              <a:solidFill>
                <a:srgbClr val="464646"/>
              </a:solidFill>
              <a:latin typeface="+mn-lt"/>
            </a:endParaRPr>
          </a:p>
        </p:txBody>
      </p:sp>
      <p:sp>
        <p:nvSpPr>
          <p:cNvPr id="19" name="Afrundet rektangel 26">
            <a:extLst>
              <a:ext uri="{FF2B5EF4-FFF2-40B4-BE49-F238E27FC236}">
                <a16:creationId xmlns:a16="http://schemas.microsoft.com/office/drawing/2014/main" id="{B6C2F1E9-030A-4603-9C2A-5EBC27B925C4}"/>
              </a:ext>
            </a:extLst>
          </p:cNvPr>
          <p:cNvSpPr/>
          <p:nvPr userDrawn="1"/>
        </p:nvSpPr>
        <p:spPr>
          <a:xfrm>
            <a:off x="-2187054" y="6315501"/>
            <a:ext cx="1520168" cy="237902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0" name="Afrundet rektangel 27">
            <a:extLst>
              <a:ext uri="{FF2B5EF4-FFF2-40B4-BE49-F238E27FC236}">
                <a16:creationId xmlns:a16="http://schemas.microsoft.com/office/drawing/2014/main" id="{8445A733-9797-4E5A-853E-86CD1A054E95}"/>
              </a:ext>
            </a:extLst>
          </p:cNvPr>
          <p:cNvSpPr/>
          <p:nvPr userDrawn="1"/>
        </p:nvSpPr>
        <p:spPr>
          <a:xfrm>
            <a:off x="-666886" y="5341702"/>
            <a:ext cx="467868" cy="166853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chemeClr val="tx1"/>
              </a:solidFill>
            </a:endParaRPr>
          </a:p>
        </p:txBody>
      </p: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473BB988-2445-4C11-BF23-80308D7FAB90}"/>
              </a:ext>
            </a:extLst>
          </p:cNvPr>
          <p:cNvGrpSpPr/>
          <p:nvPr userDrawn="1"/>
        </p:nvGrpSpPr>
        <p:grpSpPr>
          <a:xfrm>
            <a:off x="12306004" y="0"/>
            <a:ext cx="2630488" cy="3220867"/>
            <a:chOff x="12306004" y="0"/>
            <a:chExt cx="2630488" cy="3220867"/>
          </a:xfrm>
        </p:grpSpPr>
        <p:sp>
          <p:nvSpPr>
            <p:cNvPr id="23" name="AutoShape 4">
              <a:extLst>
                <a:ext uri="{FF2B5EF4-FFF2-40B4-BE49-F238E27FC236}">
                  <a16:creationId xmlns:a16="http://schemas.microsoft.com/office/drawing/2014/main" id="{6DE79676-DC53-4DA4-807A-4F4D9A03C95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2306005" y="0"/>
              <a:ext cx="2630487" cy="1246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l" defTabSz="457200">
                <a:tabLst>
                  <a:tab pos="177800" algn="l"/>
                </a:tabLst>
                <a:defRPr/>
              </a:pP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Vis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hjælpelinjer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som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hjælper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ved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br>
                <a:rPr lang="en-GB" sz="900" b="1" dirty="0">
                  <a:solidFill>
                    <a:srgbClr val="464646"/>
                  </a:solidFill>
                  <a:cs typeface="Arial" charset="0"/>
                </a:rPr>
              </a:b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placering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af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objekter</a:t>
              </a:r>
              <a:endParaRPr lang="en-GB" sz="900" b="1" dirty="0">
                <a:solidFill>
                  <a:srgbClr val="464646"/>
                </a:solidFill>
                <a:cs typeface="Arial" charset="0"/>
              </a:endParaRPr>
            </a:p>
            <a:p>
              <a:pPr algn="l" defTabSz="457200">
                <a:tabLst>
                  <a:tab pos="177800" algn="l"/>
                </a:tabLst>
                <a:defRPr/>
              </a:pP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1.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Højre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klik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udenfor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slidet og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vælg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br>
                <a:rPr lang="en-GB" sz="900" dirty="0">
                  <a:solidFill>
                    <a:srgbClr val="464646"/>
                  </a:solidFill>
                  <a:cs typeface="Arial" charset="0"/>
                </a:rPr>
              </a:b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Gitter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og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hjælpelinjer</a:t>
              </a:r>
              <a:endParaRPr lang="en-GB" sz="900" b="1" dirty="0">
                <a:solidFill>
                  <a:srgbClr val="464646"/>
                </a:solidFill>
                <a:cs typeface="Arial" charset="0"/>
              </a:endParaRPr>
            </a:p>
            <a:p>
              <a:pPr marL="0" indent="0" algn="l" defTabSz="457200">
                <a:buFontTx/>
                <a:buNone/>
                <a:tabLst>
                  <a:tab pos="177800" algn="l"/>
                </a:tabLst>
                <a:defRPr/>
              </a:pP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2.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Sæt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hak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ved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br>
                <a:rPr lang="en-GB" sz="900" dirty="0">
                  <a:solidFill>
                    <a:srgbClr val="464646"/>
                  </a:solidFill>
                  <a:cs typeface="Arial" charset="0"/>
                </a:rPr>
              </a:b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Vis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tegnehjælpelinjer</a:t>
              </a:r>
              <a:r>
                <a:rPr lang="en-GB" sz="900" b="1" baseline="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på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skærmen</a:t>
              </a:r>
              <a:endParaRPr lang="en-GB" sz="900" b="1" dirty="0">
                <a:solidFill>
                  <a:srgbClr val="464646"/>
                </a:solidFill>
                <a:cs typeface="Arial" charset="0"/>
              </a:endParaRPr>
            </a:p>
            <a:p>
              <a:pPr marL="0" indent="0" algn="l" defTabSz="457200">
                <a:buFontTx/>
                <a:buNone/>
                <a:tabLst>
                  <a:tab pos="177800" algn="l"/>
                </a:tabLst>
                <a:defRPr/>
              </a:pP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3.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Sæt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hak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ved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Fastgør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objekter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til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gitter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br>
                <a:rPr lang="en-GB" sz="900" b="1" dirty="0">
                  <a:solidFill>
                    <a:srgbClr val="464646"/>
                  </a:solidFill>
                  <a:cs typeface="Arial" charset="0"/>
                </a:rPr>
              </a:br>
              <a:r>
                <a:rPr lang="en-GB" sz="900" b="0" dirty="0">
                  <a:solidFill>
                    <a:srgbClr val="464646"/>
                  </a:solidFill>
                  <a:cs typeface="Arial" charset="0"/>
                </a:rPr>
                <a:t>og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Fastgør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 err="1">
                  <a:solidFill>
                    <a:srgbClr val="464646"/>
                  </a:solidFill>
                  <a:cs typeface="Arial" charset="0"/>
                </a:rPr>
                <a:t>objekter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 til</a:t>
              </a:r>
              <a:r>
                <a:rPr lang="en-GB" sz="900" b="1" baseline="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baseline="0" dirty="0" err="1">
                  <a:solidFill>
                    <a:srgbClr val="464646"/>
                  </a:solidFill>
                  <a:cs typeface="Arial" charset="0"/>
                </a:rPr>
                <a:t>andre</a:t>
              </a:r>
              <a:r>
                <a:rPr lang="en-GB" sz="900" b="1" baseline="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baseline="0" dirty="0" err="1">
                  <a:solidFill>
                    <a:srgbClr val="464646"/>
                  </a:solidFill>
                  <a:cs typeface="Arial" charset="0"/>
                </a:rPr>
                <a:t>objekter</a:t>
              </a:r>
              <a:endParaRPr lang="en-GB" sz="900" b="1" dirty="0">
                <a:solidFill>
                  <a:srgbClr val="464646"/>
                </a:solidFill>
                <a:cs typeface="Arial" charset="0"/>
              </a:endParaRPr>
            </a:p>
            <a:p>
              <a:pPr marL="0" indent="0" algn="l" defTabSz="457200">
                <a:buFontTx/>
                <a:buNone/>
                <a:tabLst>
                  <a:tab pos="177800" algn="l"/>
                </a:tabLst>
                <a:defRPr/>
              </a:pP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4. </a:t>
              </a:r>
              <a:r>
                <a:rPr lang="en-GB" sz="900" dirty="0" err="1">
                  <a:solidFill>
                    <a:srgbClr val="464646"/>
                  </a:solidFill>
                  <a:cs typeface="Arial" charset="0"/>
                </a:rPr>
                <a:t>Vælg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en-GB" sz="900" b="1" dirty="0">
                  <a:solidFill>
                    <a:srgbClr val="464646"/>
                  </a:solidFill>
                  <a:cs typeface="Arial" charset="0"/>
                </a:rPr>
                <a:t>OK</a:t>
              </a:r>
              <a:r>
                <a:rPr lang="en-GB" sz="900" dirty="0">
                  <a:solidFill>
                    <a:srgbClr val="464646"/>
                  </a:solidFill>
                  <a:cs typeface="Arial" charset="0"/>
                </a:rPr>
                <a:t> </a:t>
              </a:r>
            </a:p>
          </p:txBody>
        </p:sp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C4BFB322-4BF7-4B23-B930-04CB773A5873}"/>
                </a:ext>
              </a:extLst>
            </p:cNvPr>
            <p:cNvGrpSpPr/>
            <p:nvPr userDrawn="1"/>
          </p:nvGrpSpPr>
          <p:grpSpPr>
            <a:xfrm>
              <a:off x="12306004" y="1405109"/>
              <a:ext cx="2084759" cy="1815758"/>
              <a:chOff x="12306004" y="1231106"/>
              <a:chExt cx="2084759" cy="1815758"/>
            </a:xfrm>
          </p:grpSpPr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DC40902E-AED8-4E4C-AF7D-A9FD337CF7B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06004" y="1231106"/>
                <a:ext cx="2084759" cy="18157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Afrundet rektangel 32">
                <a:extLst>
                  <a:ext uri="{FF2B5EF4-FFF2-40B4-BE49-F238E27FC236}">
                    <a16:creationId xmlns:a16="http://schemas.microsoft.com/office/drawing/2014/main" id="{37C132F3-CE8B-4B73-B128-8F6AA361AD4C}"/>
                  </a:ext>
                </a:extLst>
              </p:cNvPr>
              <p:cNvSpPr/>
              <p:nvPr userDrawn="1"/>
            </p:nvSpPr>
            <p:spPr>
              <a:xfrm>
                <a:off x="12354935" y="2435591"/>
                <a:ext cx="1352637" cy="210691"/>
              </a:xfrm>
              <a:prstGeom prst="roundRect">
                <a:avLst/>
              </a:prstGeom>
              <a:no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Afrundet rektangel 33">
                <a:extLst>
                  <a:ext uri="{FF2B5EF4-FFF2-40B4-BE49-F238E27FC236}">
                    <a16:creationId xmlns:a16="http://schemas.microsoft.com/office/drawing/2014/main" id="{F345F76D-4F5A-4E3E-9E97-DDE30C0692FB}"/>
                  </a:ext>
                </a:extLst>
              </p:cNvPr>
              <p:cNvSpPr/>
              <p:nvPr userDrawn="1"/>
            </p:nvSpPr>
            <p:spPr>
              <a:xfrm>
                <a:off x="12397776" y="1605467"/>
                <a:ext cx="1352637" cy="274134"/>
              </a:xfrm>
              <a:prstGeom prst="roundRect">
                <a:avLst/>
              </a:prstGeom>
              <a:no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21" name="Logo">
            <a:extLst>
              <a:ext uri="{FF2B5EF4-FFF2-40B4-BE49-F238E27FC236}">
                <a16:creationId xmlns:a16="http://schemas.microsoft.com/office/drawing/2014/main" id="{A23B0894-526F-4F41-9ED3-402B1AB61C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4000" y="460800"/>
            <a:ext cx="2268000" cy="108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CE56B84-887C-4EC9-BAB8-808341CC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591A29E-DBA3-4B1A-818A-569AF601FB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50" y="1876425"/>
            <a:ext cx="7092000" cy="4038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13" name="Date Placeholder 12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590C77-5A7E-432E-AF85-53BE25AE8695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468B038E-4FBA-4E85-A439-F6BCDF8F6B6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bagefter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fil</a:t>
            </a:r>
          </a:p>
        </p:txBody>
      </p:sp>
    </p:spTree>
    <p:extLst>
      <p:ext uri="{BB962C8B-B14F-4D97-AF65-F5344CB8AC3E}">
        <p14:creationId xmlns:p14="http://schemas.microsoft.com/office/powerpoint/2010/main" val="313437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+ ik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90B8DA-4FA7-422E-9304-5B48E8052974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346B4166-7A89-4CD5-9E70-34C8FC121A4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indsæt</a:t>
            </a:r>
            <a:r>
              <a:rPr lang="en-GB" dirty="0"/>
              <a:t> ikon </a:t>
            </a:r>
            <a:r>
              <a:rPr lang="en-GB" dirty="0" err="1"/>
              <a:t>fra</a:t>
            </a:r>
            <a:r>
              <a:rPr lang="en-GB" dirty="0"/>
              <a:t> Ikon </a:t>
            </a:r>
            <a:r>
              <a:rPr lang="en-GB" dirty="0" err="1"/>
              <a:t>siden</a:t>
            </a:r>
            <a:endParaRPr lang="en-GB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FE76902-DE98-42CE-976D-9B906AEF95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49" y="1876425"/>
            <a:ext cx="7092000" cy="4038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65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d tekstspalte - sma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040163" y="1876425"/>
            <a:ext cx="3420000" cy="4038600"/>
          </a:xfrm>
        </p:spPr>
        <p:txBody>
          <a:bodyPr tIns="720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6D4640B-2140-47FA-9643-D3244E73089C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8AA85DB-EB3B-4D7E-AC47-AF16FC55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344FB442-AF86-450D-AF67-7927B4ADDB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en-GB" sz="900" b="1" noProof="1">
                <a:solidFill>
                  <a:srgbClr val="464646"/>
                </a:solidFill>
                <a:latin typeface="+mn-lt"/>
              </a:rPr>
            </a:br>
            <a:r>
              <a:rPr lang="en-GB" sz="900" b="0" noProof="1">
                <a:solidFill>
                  <a:srgbClr val="464646"/>
                </a:solidFill>
                <a:latin typeface="+mn-lt"/>
              </a:rPr>
              <a:t>Vælg billede</a:t>
            </a:r>
            <a:r>
              <a:rPr lang="en-GB" sz="900" b="0" baseline="0" noProof="1">
                <a:solidFill>
                  <a:srgbClr val="464646"/>
                </a:solidFill>
                <a:latin typeface="+mn-lt"/>
              </a:rPr>
              <a:t> </a:t>
            </a:r>
            <a:r>
              <a:rPr lang="en-GB" sz="900" b="0" noProof="1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en-GB" sz="900" b="0" kern="1200" noProof="1">
                <a:solidFill>
                  <a:srgbClr val="464646"/>
                </a:solidFill>
                <a:latin typeface="Arial" charset="0"/>
                <a:ea typeface="+mn-ea"/>
                <a:cs typeface="+mn-cs"/>
              </a:rPr>
              <a:t>883 x 1250 </a:t>
            </a:r>
            <a:r>
              <a:rPr lang="en-GB" sz="900" b="0" noProof="1">
                <a:solidFill>
                  <a:srgbClr val="464646"/>
                </a:solidFill>
                <a:latin typeface="+mn-lt"/>
              </a:rPr>
              <a:t>pixels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31ADD82-D0B6-41C2-9B7D-A954062E81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49" y="1876425"/>
            <a:ext cx="7092000" cy="4038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520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i samme bred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3"/>
          <p:cNvSpPr>
            <a:spLocks noGrp="1"/>
          </p:cNvSpPr>
          <p:nvPr>
            <p:ph type="pic" sz="quarter" idx="14"/>
          </p:nvPr>
        </p:nvSpPr>
        <p:spPr>
          <a:xfrm>
            <a:off x="6204163" y="1876425"/>
            <a:ext cx="5256000" cy="4038600"/>
          </a:xfrm>
        </p:spPr>
        <p:txBody>
          <a:bodyPr tIns="720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189A43A-D329-43AF-B5E7-5DE7BFB9891F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A611A92-B80B-4C20-A9CC-D76DCD628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3BEA2349-3C83-4DDF-B2FD-43C6DD8D87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en-GB" sz="900" b="1" noProof="1">
                <a:solidFill>
                  <a:srgbClr val="464646"/>
                </a:solidFill>
                <a:latin typeface="+mn-lt"/>
              </a:rPr>
            </a:br>
            <a:r>
              <a:rPr lang="en-GB" sz="900" b="0" noProof="1">
                <a:solidFill>
                  <a:srgbClr val="464646"/>
                </a:solidFill>
                <a:latin typeface="+mn-lt"/>
              </a:rPr>
              <a:t>Vælg billede</a:t>
            </a:r>
            <a:r>
              <a:rPr lang="en-GB" sz="900" b="0" baseline="0" noProof="1">
                <a:solidFill>
                  <a:srgbClr val="464646"/>
                </a:solidFill>
                <a:latin typeface="+mn-lt"/>
              </a:rPr>
              <a:t> </a:t>
            </a:r>
            <a:r>
              <a:rPr lang="en-GB" sz="900" b="0" noProof="1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en-GB" sz="900" b="0" kern="1200" noProof="1">
                <a:solidFill>
                  <a:srgbClr val="464646"/>
                </a:solidFill>
                <a:latin typeface="Arial" charset="0"/>
                <a:ea typeface="+mn-ea"/>
                <a:cs typeface="+mn-cs"/>
              </a:rPr>
              <a:t>1355 x 1250 </a:t>
            </a:r>
            <a:r>
              <a:rPr lang="en-GB" sz="900" b="0" noProof="1">
                <a:solidFill>
                  <a:srgbClr val="464646"/>
                </a:solidFill>
                <a:latin typeface="+mn-lt"/>
              </a:rPr>
              <a:t>pixels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031A638-44E8-46BE-8E86-03C5B079B4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50" y="1876425"/>
            <a:ext cx="5256000" cy="4038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1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 tekstspalte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368480" y="1876425"/>
            <a:ext cx="7092000" cy="4038600"/>
          </a:xfrm>
        </p:spPr>
        <p:txBody>
          <a:bodyPr tIns="720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ABE0A0-B553-42C9-8F23-80D32C13317B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9F4E3F9-C047-4B35-9B87-06F60E82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99F1B5A8-E7CC-4182-9AE1-3766BBDE77D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en-GB" sz="900" b="1" noProof="1">
                <a:solidFill>
                  <a:srgbClr val="464646"/>
                </a:solidFill>
                <a:latin typeface="+mn-lt"/>
              </a:rPr>
            </a:br>
            <a:r>
              <a:rPr lang="en-GB" sz="900" b="0" noProof="1">
                <a:solidFill>
                  <a:srgbClr val="464646"/>
                </a:solidFill>
                <a:latin typeface="+mn-lt"/>
              </a:rPr>
              <a:t>Vælg billede</a:t>
            </a:r>
            <a:r>
              <a:rPr lang="en-GB" sz="900" b="0" baseline="0" noProof="1">
                <a:solidFill>
                  <a:srgbClr val="464646"/>
                </a:solidFill>
                <a:latin typeface="+mn-lt"/>
              </a:rPr>
              <a:t> </a:t>
            </a:r>
            <a:r>
              <a:rPr lang="en-GB" sz="900" b="0" noProof="1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en-GB" sz="900" b="0" noProof="1">
                <a:solidFill>
                  <a:srgbClr val="464646"/>
                </a:solidFill>
                <a:latin typeface="+mn-lt"/>
              </a:rPr>
              <a:t>1792 x 1250 pixels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7743FC7-3B81-4A4F-BC65-749BD7F040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49" y="1876425"/>
            <a:ext cx="3420000" cy="4038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19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titel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498000"/>
          </a:xfrm>
        </p:spPr>
        <p:txBody>
          <a:bodyPr lIns="8424000" tIns="108000" rIns="108000" anchor="t" anchorCtr="0"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Klik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siden</a:t>
            </a:r>
            <a:r>
              <a:rPr lang="en-GB" noProof="0" dirty="0"/>
              <a:t> </a:t>
            </a:r>
            <a:r>
              <a:rPr lang="en-GB" noProof="0" dirty="0" err="1"/>
              <a:t>og</a:t>
            </a:r>
            <a:r>
              <a:rPr lang="en-GB" noProof="0" dirty="0"/>
              <a:t> </a:t>
            </a:r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billede</a:t>
            </a:r>
            <a:r>
              <a:rPr lang="en-GB" noProof="0" dirty="0"/>
              <a:t>, via </a:t>
            </a:r>
            <a:r>
              <a:rPr lang="en-GB" noProof="0" dirty="0" err="1"/>
              <a:t>fanen</a:t>
            </a:r>
            <a:r>
              <a:rPr lang="en-GB" noProof="0" dirty="0"/>
              <a:t> </a:t>
            </a:r>
            <a:r>
              <a:rPr lang="en-GB" noProof="0" dirty="0" err="1"/>
              <a:t>Indsæt</a:t>
            </a:r>
            <a:r>
              <a:rPr lang="en-GB" noProof="0" dirty="0"/>
              <a:t>, </a:t>
            </a:r>
            <a:r>
              <a:rPr lang="en-GB" noProof="0" dirty="0" err="1"/>
              <a:t>Billeder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1520" y="516467"/>
            <a:ext cx="7092000" cy="5398557"/>
          </a:xfrm>
        </p:spPr>
        <p:txBody>
          <a:bodyPr/>
          <a:lstStyle>
            <a:lvl1pPr>
              <a:lnSpc>
                <a:spcPct val="86000"/>
              </a:lnSpc>
              <a:defRPr sz="60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tekst</a:t>
            </a:r>
            <a:r>
              <a:rPr lang="en-GB" dirty="0"/>
              <a:t> max 6 </a:t>
            </a:r>
            <a:r>
              <a:rPr lang="en-GB" dirty="0" err="1"/>
              <a:t>linjer</a:t>
            </a:r>
            <a:endParaRPr lang="en-GB" noProof="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11" name="Date Placeholder 10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EF9834-055F-4C50-868A-C41111CACBE3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E0EB2A3A-63E9-43A0-92CC-0619E47435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en-GB" sz="900" b="1" noProof="1">
                <a:solidFill>
                  <a:srgbClr val="464646"/>
                </a:solidFill>
                <a:latin typeface="+mn-lt"/>
              </a:rPr>
            </a:br>
            <a:r>
              <a:rPr lang="en-GB" sz="900" b="0" noProof="1">
                <a:solidFill>
                  <a:srgbClr val="464646"/>
                </a:solidFill>
                <a:latin typeface="+mn-lt"/>
              </a:rPr>
              <a:t>Vælg billede</a:t>
            </a:r>
            <a:r>
              <a:rPr lang="en-GB" sz="900" b="0" baseline="0" noProof="1">
                <a:solidFill>
                  <a:srgbClr val="464646"/>
                </a:solidFill>
                <a:latin typeface="+mn-lt"/>
              </a:rPr>
              <a:t> </a:t>
            </a:r>
            <a:r>
              <a:rPr lang="en-GB" sz="900" b="0" noProof="1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en-GB" sz="900" b="0" noProof="1">
                <a:solidFill>
                  <a:srgbClr val="464646"/>
                </a:solidFill>
                <a:latin typeface="+mn-lt"/>
              </a:rPr>
              <a:t>3000 x 1688 pixels</a:t>
            </a:r>
          </a:p>
          <a:p>
            <a:pPr algn="r" eaLnBrk="1" hangingPunct="1">
              <a:defRPr/>
            </a:pPr>
            <a:endParaRPr lang="en-GB" sz="900" b="1" noProof="1">
              <a:solidFill>
                <a:srgbClr val="464646"/>
              </a:solidFill>
              <a:latin typeface="+mn-lt"/>
            </a:endParaRPr>
          </a:p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Indsæt</a:t>
            </a:r>
            <a:r>
              <a:rPr lang="en-GB" sz="900" b="1" baseline="0" noProof="1">
                <a:solidFill>
                  <a:srgbClr val="464646"/>
                </a:solidFill>
                <a:latin typeface="+mn-lt"/>
              </a:rPr>
              <a:t> et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billede</a:t>
            </a:r>
          </a:p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1.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Klik på rammen og indsæt billede via fanen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Indsæt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 &gt;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Billeder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/>
            </a:r>
            <a:br>
              <a:rPr lang="en-GB" sz="900" noProof="1">
                <a:solidFill>
                  <a:srgbClr val="464646"/>
                </a:solidFill>
                <a:latin typeface="+mn-lt"/>
              </a:rPr>
            </a:br>
            <a:r>
              <a:rPr lang="en-GB" sz="900" b="1" noProof="1">
                <a:solidFill>
                  <a:srgbClr val="464646"/>
                </a:solidFill>
                <a:latin typeface="+mn-lt"/>
              </a:rPr>
              <a:t>2.</a:t>
            </a:r>
            <a:r>
              <a:rPr lang="en-GB" sz="900" b="1" baseline="0" noProof="1">
                <a:solidFill>
                  <a:srgbClr val="464646"/>
                </a:solidFill>
                <a:latin typeface="+mn-lt"/>
              </a:rPr>
              <a:t>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Indsæt billede, højre klik på billedet og vælg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”Send bagerst”</a:t>
            </a:r>
          </a:p>
        </p:txBody>
      </p:sp>
    </p:spTree>
    <p:extLst>
      <p:ext uri="{BB962C8B-B14F-4D97-AF65-F5344CB8AC3E}">
        <p14:creationId xmlns:p14="http://schemas.microsoft.com/office/powerpoint/2010/main" val="2998742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titel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731520" y="516467"/>
            <a:ext cx="7092000" cy="5398557"/>
          </a:xfrm>
        </p:spPr>
        <p:txBody>
          <a:bodyPr/>
          <a:lstStyle>
            <a:lvl1pPr>
              <a:lnSpc>
                <a:spcPct val="8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master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E32BD879-3AA4-458B-BC39-CD4CCE0F039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bagefter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fil</a:t>
            </a:r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4A95-52F4-4129-8A96-8D8D93D5CD73}" type="datetime1">
              <a:rPr lang="en-GB" smtClean="0"/>
              <a:t>01/09/2021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950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pic>
        <p:nvPicPr>
          <p:cNvPr id="13" name="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1792612"/>
            <a:ext cx="3240000" cy="3272777"/>
          </a:xfrm>
          <a:prstGeom prst="rect">
            <a:avLst/>
          </a:prstGeom>
        </p:spPr>
      </p:pic>
      <p:sp>
        <p:nvSpPr>
          <p:cNvPr id="11" name="Footer Placeholder 10" hidden="1"/>
          <p:cNvSpPr>
            <a:spLocks noGrp="1"/>
          </p:cNvSpPr>
          <p:nvPr>
            <p:ph type="ftr" sz="quarter" idx="15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11" hidden="1"/>
          <p:cNvSpPr>
            <a:spLocks noGrp="1"/>
          </p:cNvSpPr>
          <p:nvPr>
            <p:ph type="sldNum" sz="quarter" idx="16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en-GB" dirty="0"/>
              <a:t>Side </a:t>
            </a:r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965C69-2424-4B01-B5BF-DCD0EB403BC2}" type="datetime1">
              <a:rPr lang="en-GB" smtClean="0"/>
              <a:t>01/09/2021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301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9" name="Date Placeholder 8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4064-863F-49DC-A8D5-052204FFF338}" type="datetime1">
              <a:rPr lang="en-GB" smtClean="0"/>
              <a:t>01/09/2021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B6EE-D5E1-484A-8F82-5400718B8CFC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 forside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800" y="1816419"/>
            <a:ext cx="70920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50" y="4672015"/>
            <a:ext cx="7092000" cy="466456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3000" b="1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navn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206" y="5103071"/>
            <a:ext cx="7101043" cy="540928"/>
          </a:xfrm>
        </p:spPr>
        <p:txBody>
          <a:bodyPr/>
          <a:lstStyle>
            <a:lvl1pPr marL="0" indent="0">
              <a:buNone/>
              <a:defRPr sz="3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fld id="{6C06B2A6-F9B7-4F3E-BA1E-DCF6901296EA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6C4C768F-7D6C-4065-BB61-4DEACECF9FA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bagefter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fil</a:t>
            </a:r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1B7C0B9D-646E-461E-AE09-F4AA90F17D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4000" y="460800"/>
            <a:ext cx="2268000" cy="108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9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0">
            <a:extLst>
              <a:ext uri="{FF2B5EF4-FFF2-40B4-BE49-F238E27FC236}">
                <a16:creationId xmlns:a16="http://schemas.microsoft.com/office/drawing/2014/main" id="{82BD09A5-2EDE-41E6-8889-D8A1846917F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-1"/>
            <a:ext cx="12193200" cy="6498000"/>
          </a:xfrm>
        </p:spPr>
        <p:txBody>
          <a:bodyPr lIns="8424000" tIns="108000" rIns="108000" anchor="t" anchorCtr="0"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Klik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rammen</a:t>
            </a:r>
            <a:r>
              <a:rPr lang="en-GB" noProof="0" dirty="0"/>
              <a:t> </a:t>
            </a:r>
            <a:r>
              <a:rPr lang="en-GB" noProof="0" dirty="0" err="1"/>
              <a:t>og</a:t>
            </a:r>
            <a:r>
              <a:rPr lang="en-GB" noProof="0" dirty="0"/>
              <a:t> </a:t>
            </a:r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billede</a:t>
            </a:r>
            <a:r>
              <a:rPr lang="en-GB" noProof="0" dirty="0"/>
              <a:t>, via </a:t>
            </a:r>
            <a:r>
              <a:rPr lang="en-GB" noProof="0" dirty="0" err="1"/>
              <a:t>fanen</a:t>
            </a:r>
            <a:r>
              <a:rPr lang="en-GB" noProof="0" dirty="0"/>
              <a:t> </a:t>
            </a:r>
            <a:r>
              <a:rPr lang="en-GB" noProof="0" dirty="0" err="1"/>
              <a:t>Indsæt</a:t>
            </a:r>
            <a:r>
              <a:rPr lang="en-GB" noProof="0" dirty="0"/>
              <a:t>, </a:t>
            </a:r>
            <a:r>
              <a:rPr lang="en-GB" noProof="0" dirty="0" err="1"/>
              <a:t>Billeder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800" y="1816419"/>
            <a:ext cx="70920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50" y="4672015"/>
            <a:ext cx="7092000" cy="466456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3000" b="1"/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navn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206" y="5103071"/>
            <a:ext cx="7101043" cy="540928"/>
          </a:xfrm>
        </p:spPr>
        <p:txBody>
          <a:bodyPr/>
          <a:lstStyle>
            <a:lvl1pPr marL="0" indent="0">
              <a:buNone/>
              <a:defRPr sz="3000" baseline="0"/>
            </a:lvl1pPr>
          </a:lstStyle>
          <a:p>
            <a:pPr lvl="0"/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fld id="{7ACEEFFC-32CA-43A8-8191-AE802B266EDF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4344DEE5-5A31-4CAD-B422-0C83345270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en-GB" sz="900" b="1" noProof="1">
                <a:solidFill>
                  <a:srgbClr val="464646"/>
                </a:solidFill>
                <a:latin typeface="+mn-lt"/>
              </a:rPr>
            </a:br>
            <a:r>
              <a:rPr lang="en-GB" sz="900" b="0" noProof="1">
                <a:solidFill>
                  <a:srgbClr val="464646"/>
                </a:solidFill>
                <a:latin typeface="+mn-lt"/>
              </a:rPr>
              <a:t>Vælg billede</a:t>
            </a:r>
            <a:r>
              <a:rPr lang="en-GB" sz="900" b="0" baseline="0" noProof="1">
                <a:solidFill>
                  <a:srgbClr val="464646"/>
                </a:solidFill>
                <a:latin typeface="+mn-lt"/>
              </a:rPr>
              <a:t> </a:t>
            </a:r>
            <a:r>
              <a:rPr lang="en-GB" sz="900" b="0" noProof="1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en-GB" sz="900" b="0" noProof="1">
                <a:solidFill>
                  <a:srgbClr val="464646"/>
                </a:solidFill>
                <a:latin typeface="+mn-lt"/>
              </a:rPr>
              <a:t>3000 x 1688 pixels</a:t>
            </a:r>
          </a:p>
          <a:p>
            <a:pPr algn="r" eaLnBrk="1" hangingPunct="1">
              <a:defRPr/>
            </a:pPr>
            <a:endParaRPr lang="en-GB" sz="900" b="1" noProof="1">
              <a:solidFill>
                <a:srgbClr val="464646"/>
              </a:solidFill>
              <a:latin typeface="+mn-lt"/>
            </a:endParaRPr>
          </a:p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Indsæt</a:t>
            </a:r>
            <a:r>
              <a:rPr lang="en-GB" sz="900" b="1" baseline="0" noProof="1">
                <a:solidFill>
                  <a:srgbClr val="464646"/>
                </a:solidFill>
                <a:latin typeface="+mn-lt"/>
              </a:rPr>
              <a:t> et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billede</a:t>
            </a:r>
          </a:p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1.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Klik på rammen og indsæt billede via fanen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Indsæt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 &gt;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Billeder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/>
            </a:r>
            <a:br>
              <a:rPr lang="en-GB" sz="900" noProof="1">
                <a:solidFill>
                  <a:srgbClr val="464646"/>
                </a:solidFill>
                <a:latin typeface="+mn-lt"/>
              </a:rPr>
            </a:br>
            <a:r>
              <a:rPr lang="en-GB" sz="900" b="1" noProof="1">
                <a:solidFill>
                  <a:srgbClr val="464646"/>
                </a:solidFill>
                <a:latin typeface="+mn-lt"/>
              </a:rPr>
              <a:t>2.</a:t>
            </a:r>
            <a:r>
              <a:rPr lang="en-GB" sz="900" b="1" baseline="0" noProof="1">
                <a:solidFill>
                  <a:srgbClr val="464646"/>
                </a:solidFill>
                <a:latin typeface="+mn-lt"/>
              </a:rPr>
              <a:t>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Indsæt billede, højre klik på billedet og vælg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”Send bagerst”</a:t>
            </a:r>
          </a:p>
        </p:txBody>
      </p:sp>
      <p:sp>
        <p:nvSpPr>
          <p:cNvPr id="12" name="Text Placeholder logo">
            <a:extLst>
              <a:ext uri="{FF2B5EF4-FFF2-40B4-BE49-F238E27FC236}">
                <a16:creationId xmlns:a16="http://schemas.microsoft.com/office/drawing/2014/main" id="{9AC09DB7-8FB8-4954-B6E6-9C1D0F8B4E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000" y="460800"/>
            <a:ext cx="2268000" cy="1087200"/>
          </a:xfrm>
          <a:blipFill>
            <a:blip r:embed="rId2"/>
            <a:stretch>
              <a:fillRect/>
            </a:stretch>
          </a:blipFill>
        </p:spPr>
        <p:txBody>
          <a:bodyPr tIns="18000000"/>
          <a:lstStyle>
            <a:lvl1pPr marL="0" indent="0">
              <a:buNone/>
              <a:defRPr sz="100"/>
            </a:lvl1pPr>
          </a:lstStyle>
          <a:p>
            <a:pPr lvl="0"/>
            <a:r>
              <a:rPr lang="en-GB" noProof="0" dirty="0" err="1"/>
              <a:t>Rediger</a:t>
            </a:r>
            <a:r>
              <a:rPr lang="en-GB" noProof="0" dirty="0"/>
              <a:t> </a:t>
            </a:r>
            <a:r>
              <a:rPr lang="en-GB" noProof="0" dirty="0" err="1"/>
              <a:t>typografien</a:t>
            </a:r>
            <a:r>
              <a:rPr lang="en-GB" noProof="0" dirty="0"/>
              <a:t> </a:t>
            </a:r>
            <a:r>
              <a:rPr lang="en-GB" noProof="0" dirty="0" err="1"/>
              <a:t>i</a:t>
            </a:r>
            <a:r>
              <a:rPr lang="en-GB" noProof="0" dirty="0"/>
              <a:t> </a:t>
            </a:r>
            <a:r>
              <a:rPr lang="en-GB" noProof="0" dirty="0" err="1"/>
              <a:t>masterens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4962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+ stort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0">
            <a:extLst>
              <a:ext uri="{FF2B5EF4-FFF2-40B4-BE49-F238E27FC236}">
                <a16:creationId xmlns:a16="http://schemas.microsoft.com/office/drawing/2014/main" id="{82BD09A5-2EDE-41E6-8889-D8A1846917F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-1"/>
            <a:ext cx="12193200" cy="6498000"/>
          </a:xfrm>
          <a:solidFill>
            <a:schemeClr val="bg2"/>
          </a:solidFill>
        </p:spPr>
        <p:txBody>
          <a:bodyPr lIns="8424000" tIns="108000" rIns="10800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Klik</a:t>
            </a:r>
            <a:r>
              <a:rPr lang="en-GB" noProof="0" dirty="0"/>
              <a:t> </a:t>
            </a:r>
            <a:r>
              <a:rPr lang="en-GB" noProof="0" dirty="0" err="1"/>
              <a:t>på</a:t>
            </a:r>
            <a:r>
              <a:rPr lang="en-GB" noProof="0" dirty="0"/>
              <a:t> </a:t>
            </a:r>
            <a:r>
              <a:rPr lang="en-GB" noProof="0" dirty="0" err="1"/>
              <a:t>rammen</a:t>
            </a:r>
            <a:r>
              <a:rPr lang="en-GB" noProof="0" dirty="0"/>
              <a:t> </a:t>
            </a:r>
            <a:r>
              <a:rPr lang="en-GB" noProof="0" dirty="0" err="1"/>
              <a:t>og</a:t>
            </a:r>
            <a:r>
              <a:rPr lang="en-GB" noProof="0" dirty="0"/>
              <a:t> </a:t>
            </a:r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mørkt</a:t>
            </a:r>
            <a:r>
              <a:rPr lang="en-GB" noProof="0" dirty="0"/>
              <a:t> </a:t>
            </a:r>
            <a:r>
              <a:rPr lang="en-GB" noProof="0" dirty="0" err="1"/>
              <a:t>billede</a:t>
            </a:r>
            <a:r>
              <a:rPr lang="en-GB" noProof="0" dirty="0"/>
              <a:t>, via </a:t>
            </a:r>
            <a:r>
              <a:rPr lang="en-GB" noProof="0" dirty="0" err="1"/>
              <a:t>fanen</a:t>
            </a:r>
            <a:r>
              <a:rPr lang="en-GB" noProof="0" dirty="0"/>
              <a:t> </a:t>
            </a:r>
            <a:r>
              <a:rPr lang="en-GB" noProof="0" dirty="0" err="1"/>
              <a:t>Indsæt</a:t>
            </a:r>
            <a:r>
              <a:rPr lang="en-GB" noProof="0" dirty="0"/>
              <a:t>, </a:t>
            </a:r>
            <a:r>
              <a:rPr lang="en-GB" noProof="0" dirty="0" err="1"/>
              <a:t>Billeder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800" y="1816419"/>
            <a:ext cx="70920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50" y="4672015"/>
            <a:ext cx="7092000" cy="466456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3000" b="1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navn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206" y="5103071"/>
            <a:ext cx="7101043" cy="540928"/>
          </a:xfrm>
        </p:spPr>
        <p:txBody>
          <a:bodyPr/>
          <a:lstStyle>
            <a:lvl1pPr marL="0" indent="0">
              <a:buNone/>
              <a:defRPr sz="3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fld id="{327D858E-C9C2-487B-AFCC-9C211CC01AC8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4344DEE5-5A31-4CAD-B422-0C83345270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en-GB" sz="900" b="1" noProof="1">
                <a:solidFill>
                  <a:srgbClr val="464646"/>
                </a:solidFill>
                <a:latin typeface="+mn-lt"/>
              </a:rPr>
            </a:br>
            <a:r>
              <a:rPr lang="en-GB" sz="900" b="0" noProof="1">
                <a:solidFill>
                  <a:srgbClr val="464646"/>
                </a:solidFill>
                <a:latin typeface="+mn-lt"/>
              </a:rPr>
              <a:t>Vælg billede</a:t>
            </a:r>
            <a:r>
              <a:rPr lang="en-GB" sz="900" b="0" baseline="0" noProof="1">
                <a:solidFill>
                  <a:srgbClr val="464646"/>
                </a:solidFill>
                <a:latin typeface="+mn-lt"/>
              </a:rPr>
              <a:t> </a:t>
            </a:r>
            <a:r>
              <a:rPr lang="en-GB" sz="900" b="0" noProof="1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en-GB" sz="900" b="0" noProof="1">
                <a:solidFill>
                  <a:srgbClr val="464646"/>
                </a:solidFill>
                <a:latin typeface="+mn-lt"/>
              </a:rPr>
              <a:t>3000 x 1688 pixels</a:t>
            </a:r>
          </a:p>
          <a:p>
            <a:pPr algn="r" eaLnBrk="1" hangingPunct="1">
              <a:defRPr/>
            </a:pPr>
            <a:endParaRPr lang="en-GB" sz="900" b="1" noProof="1">
              <a:solidFill>
                <a:srgbClr val="464646"/>
              </a:solidFill>
              <a:latin typeface="+mn-lt"/>
            </a:endParaRPr>
          </a:p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Indsæt</a:t>
            </a:r>
            <a:r>
              <a:rPr lang="en-GB" sz="900" b="1" baseline="0" noProof="1">
                <a:solidFill>
                  <a:srgbClr val="464646"/>
                </a:solidFill>
                <a:latin typeface="+mn-lt"/>
              </a:rPr>
              <a:t> et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billede</a:t>
            </a:r>
          </a:p>
          <a:p>
            <a:pPr algn="r" eaLnBrk="1" hangingPunct="1"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1.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Klik på rammen og indsæt billede via fanen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Indsæt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 &gt;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Billeder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/>
            </a:r>
            <a:br>
              <a:rPr lang="en-GB" sz="900" noProof="1">
                <a:solidFill>
                  <a:srgbClr val="464646"/>
                </a:solidFill>
                <a:latin typeface="+mn-lt"/>
              </a:rPr>
            </a:br>
            <a:r>
              <a:rPr lang="en-GB" sz="900" b="1" noProof="1">
                <a:solidFill>
                  <a:srgbClr val="464646"/>
                </a:solidFill>
                <a:latin typeface="+mn-lt"/>
              </a:rPr>
              <a:t>2.</a:t>
            </a:r>
            <a:r>
              <a:rPr lang="en-GB" sz="900" b="1" baseline="0" noProof="1">
                <a:solidFill>
                  <a:srgbClr val="464646"/>
                </a:solidFill>
                <a:latin typeface="+mn-lt"/>
              </a:rPr>
              <a:t>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Indsæt billede, højre klik på billedet og vælg </a:t>
            </a:r>
            <a:r>
              <a:rPr lang="en-GB" sz="900" b="1" noProof="1">
                <a:solidFill>
                  <a:srgbClr val="464646"/>
                </a:solidFill>
                <a:latin typeface="+mn-lt"/>
              </a:rPr>
              <a:t>”Send bagerst”</a:t>
            </a:r>
          </a:p>
        </p:txBody>
      </p:sp>
      <p:sp>
        <p:nvSpPr>
          <p:cNvPr id="12" name="Text Placeholder logo">
            <a:extLst>
              <a:ext uri="{FF2B5EF4-FFF2-40B4-BE49-F238E27FC236}">
                <a16:creationId xmlns:a16="http://schemas.microsoft.com/office/drawing/2014/main" id="{256625A9-CA62-4904-8C3D-808CF64131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000" y="460800"/>
            <a:ext cx="2268000" cy="1087200"/>
          </a:xfrm>
          <a:blipFill>
            <a:blip r:embed="rId2"/>
            <a:stretch>
              <a:fillRect/>
            </a:stretch>
          </a:blipFill>
        </p:spPr>
        <p:txBody>
          <a:bodyPr tIns="18000000"/>
          <a:lstStyle>
            <a:lvl1pPr marL="0" indent="0">
              <a:buNone/>
              <a:defRPr sz="100"/>
            </a:lvl1pPr>
          </a:lstStyle>
          <a:p>
            <a:pPr lvl="0"/>
            <a:r>
              <a:rPr lang="en-GB" noProof="0" dirty="0" err="1"/>
              <a:t>Rediger</a:t>
            </a:r>
            <a:r>
              <a:rPr lang="en-GB" noProof="0" dirty="0"/>
              <a:t> </a:t>
            </a:r>
            <a:r>
              <a:rPr lang="en-GB" noProof="0" dirty="0" err="1"/>
              <a:t>typografien</a:t>
            </a:r>
            <a:r>
              <a:rPr lang="en-GB" noProof="0" dirty="0"/>
              <a:t> </a:t>
            </a:r>
            <a:r>
              <a:rPr lang="en-GB" noProof="0" dirty="0" err="1"/>
              <a:t>i</a:t>
            </a:r>
            <a:r>
              <a:rPr lang="en-GB" noProof="0" dirty="0"/>
              <a:t> </a:t>
            </a:r>
            <a:r>
              <a:rPr lang="en-GB" noProof="0" dirty="0" err="1"/>
              <a:t>masterens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3483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Dagsorden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30249" y="1876425"/>
            <a:ext cx="7092000" cy="4038600"/>
          </a:xfrm>
        </p:spPr>
        <p:txBody>
          <a:bodyPr/>
          <a:lstStyle>
            <a:lvl1pPr marL="252000" indent="-252000">
              <a:spcBef>
                <a:spcPts val="2300"/>
              </a:spcBef>
              <a:buClrTx/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5"/>
            <a:r>
              <a:rPr lang="en-GB" dirty="0"/>
              <a:t>7</a:t>
            </a:r>
          </a:p>
          <a:p>
            <a:pPr lvl="5"/>
            <a:r>
              <a:rPr lang="en-GB" dirty="0"/>
              <a:t>8</a:t>
            </a:r>
          </a:p>
          <a:p>
            <a:pPr lvl="6"/>
            <a:r>
              <a:rPr lang="en-GB" dirty="0"/>
              <a:t>9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11" name="Date Placeholder 10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6BAA1B-B730-4557-B663-E4D16FD3FBEA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013D3BE4-4D8C-4611-929A-FE372719025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bagefter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fil</a:t>
            </a:r>
          </a:p>
        </p:txBody>
      </p:sp>
    </p:spTree>
    <p:extLst>
      <p:ext uri="{BB962C8B-B14F-4D97-AF65-F5344CB8AC3E}">
        <p14:creationId xmlns:p14="http://schemas.microsoft.com/office/powerpoint/2010/main" val="200648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0250" y="1805174"/>
            <a:ext cx="7092000" cy="4109625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tekst</a:t>
            </a:r>
            <a:r>
              <a:rPr lang="en-GB" dirty="0"/>
              <a:t> max 5 </a:t>
            </a:r>
            <a:r>
              <a:rPr lang="en-GB" dirty="0" err="1"/>
              <a:t>linjer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13" name="Date Placeholder 1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5871-3380-40AE-882C-A835919C6713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E054143E-3676-42C2-8EEB-AAB676B8D54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bagefter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fil</a:t>
            </a:r>
          </a:p>
        </p:txBody>
      </p:sp>
    </p:spTree>
    <p:extLst>
      <p:ext uri="{BB962C8B-B14F-4D97-AF65-F5344CB8AC3E}">
        <p14:creationId xmlns:p14="http://schemas.microsoft.com/office/powerpoint/2010/main" val="256876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Figu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223CDF8-5301-4A36-BBE1-45AA7CF7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761178C2-A92E-438B-BE53-4F442A0449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0250" y="1876425"/>
            <a:ext cx="10728000" cy="4038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indsætte</a:t>
            </a:r>
            <a:r>
              <a:rPr lang="en-GB" dirty="0"/>
              <a:t> </a:t>
            </a:r>
            <a:r>
              <a:rPr lang="en-GB" dirty="0" err="1"/>
              <a:t>graf</a:t>
            </a:r>
            <a:r>
              <a:rPr lang="en-GB" dirty="0"/>
              <a:t>/</a:t>
            </a:r>
            <a:r>
              <a:rPr lang="en-GB" dirty="0" err="1"/>
              <a:t>tabel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15A2-7241-47BE-8086-96135A67254C}" type="datetime1">
              <a:rPr lang="en-GB" smtClean="0"/>
              <a:t>01/09/2021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Figu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91D6-3156-4DEE-9798-DB2C5D46B1DB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13" name="Titel 3">
            <a:extLst>
              <a:ext uri="{FF2B5EF4-FFF2-40B4-BE49-F238E27FC236}">
                <a16:creationId xmlns:a16="http://schemas.microsoft.com/office/drawing/2014/main" id="{3AB0120A-DA9A-4484-B19B-FB0C6EAC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516468"/>
            <a:ext cx="10728960" cy="934890"/>
          </a:xfrm>
        </p:spPr>
        <p:txBody>
          <a:bodyPr/>
          <a:lstStyle/>
          <a:p>
            <a:r>
              <a:rPr lang="da-DK" noProof="0" smtClean="0"/>
              <a:t>Klik for at redigere i master</a:t>
            </a:r>
            <a:endParaRPr lang="en-GB" noProof="0" dirty="0"/>
          </a:p>
        </p:txBody>
      </p:sp>
      <p:sp>
        <p:nvSpPr>
          <p:cNvPr id="14" name="Pladsholder til indhold 8">
            <a:extLst>
              <a:ext uri="{FF2B5EF4-FFF2-40B4-BE49-F238E27FC236}">
                <a16:creationId xmlns:a16="http://schemas.microsoft.com/office/drawing/2014/main" id="{96BD26F7-29B3-449D-A022-C74BD0C305E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0250" y="2282792"/>
            <a:ext cx="10728000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noProof="0" dirty="0"/>
          </a:p>
          <a:p>
            <a:pPr lvl="1"/>
            <a:r>
              <a:rPr lang="en-GB" noProof="0" dirty="0" err="1"/>
              <a:t>Andet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Tredje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Fjerde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Femte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15" name="Pladsholder til tekst 2">
            <a:extLst>
              <a:ext uri="{FF2B5EF4-FFF2-40B4-BE49-F238E27FC236}">
                <a16:creationId xmlns:a16="http://schemas.microsoft.com/office/drawing/2014/main" id="{CED29AC3-B734-44A7-A2C9-CD87ED99B3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1568951"/>
            <a:ext cx="10728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rgbClr val="8679B4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Figur</a:t>
            </a:r>
            <a:r>
              <a:rPr lang="en-GB" noProof="0" dirty="0"/>
              <a:t> </a:t>
            </a:r>
            <a:r>
              <a:rPr lang="en-GB" noProof="0" dirty="0" err="1"/>
              <a:t>nr</a:t>
            </a:r>
            <a:r>
              <a:rPr lang="en-GB" noProof="0" dirty="0"/>
              <a:t>.</a:t>
            </a:r>
          </a:p>
        </p:txBody>
      </p:sp>
      <p:sp>
        <p:nvSpPr>
          <p:cNvPr id="16" name="Pladsholder til tekst 2">
            <a:extLst>
              <a:ext uri="{FF2B5EF4-FFF2-40B4-BE49-F238E27FC236}">
                <a16:creationId xmlns:a16="http://schemas.microsoft.com/office/drawing/2014/main" id="{660800E4-9E27-4FB6-A9F4-9DF7BDC9F8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1900329"/>
            <a:ext cx="10728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Figurtitel</a:t>
            </a:r>
            <a:endParaRPr lang="en-GB" noProof="0" dirty="0"/>
          </a:p>
        </p:txBody>
      </p:sp>
      <p:sp>
        <p:nvSpPr>
          <p:cNvPr id="17" name="Pladsholder til tekst 2">
            <a:extLst>
              <a:ext uri="{FF2B5EF4-FFF2-40B4-BE49-F238E27FC236}">
                <a16:creationId xmlns:a16="http://schemas.microsoft.com/office/drawing/2014/main" id="{3EC2DE86-FCA0-4CCA-81BA-39BDA557F2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0250" y="5998844"/>
            <a:ext cx="10728000" cy="180000"/>
          </a:xfrm>
        </p:spPr>
        <p:txBody>
          <a:bodyPr/>
          <a:lstStyle>
            <a:lvl1pPr marL="0" indent="0">
              <a:buNone/>
              <a:defRPr sz="900" b="0">
                <a:solidFill>
                  <a:srgbClr val="595959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Anmærkning</a:t>
            </a:r>
            <a:endParaRPr lang="en-GB" noProof="0" dirty="0"/>
          </a:p>
        </p:txBody>
      </p:sp>
      <p:sp>
        <p:nvSpPr>
          <p:cNvPr id="18" name="Pladsholder til tekst 2">
            <a:extLst>
              <a:ext uri="{FF2B5EF4-FFF2-40B4-BE49-F238E27FC236}">
                <a16:creationId xmlns:a16="http://schemas.microsoft.com/office/drawing/2014/main" id="{4AF36CB6-80A4-4287-996E-71DEB09006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0250" y="6194346"/>
            <a:ext cx="10728000" cy="180000"/>
          </a:xfrm>
        </p:spPr>
        <p:txBody>
          <a:bodyPr/>
          <a:lstStyle>
            <a:lvl1pPr marL="0" indent="0">
              <a:buNone/>
              <a:defRPr sz="900" b="0" i="1">
                <a:solidFill>
                  <a:srgbClr val="595959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Kilde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699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2x Figu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E75D-4B21-4D63-84DD-CEC51B38FE2B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16" name="Titel 3">
            <a:extLst>
              <a:ext uri="{FF2B5EF4-FFF2-40B4-BE49-F238E27FC236}">
                <a16:creationId xmlns:a16="http://schemas.microsoft.com/office/drawing/2014/main" id="{66579427-7E5D-4C50-BAC6-4029ECEA3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516468"/>
            <a:ext cx="10728960" cy="93489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17" name="Pladsholder til indhold 8">
            <a:extLst>
              <a:ext uri="{FF2B5EF4-FFF2-40B4-BE49-F238E27FC236}">
                <a16:creationId xmlns:a16="http://schemas.microsoft.com/office/drawing/2014/main" id="{6350A73C-9637-480A-BDB6-997BFF78A10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9296" y="2281431"/>
            <a:ext cx="5256000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noProof="0" dirty="0"/>
          </a:p>
          <a:p>
            <a:pPr lvl="1"/>
            <a:r>
              <a:rPr lang="en-GB" noProof="0" dirty="0" err="1"/>
              <a:t>Andet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Tredje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Fjerde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Femte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18" name="Pladsholder til tekst 2">
            <a:extLst>
              <a:ext uri="{FF2B5EF4-FFF2-40B4-BE49-F238E27FC236}">
                <a16:creationId xmlns:a16="http://schemas.microsoft.com/office/drawing/2014/main" id="{33C795C1-C87C-4DCC-9CEF-FFFF34911E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49" y="1568951"/>
            <a:ext cx="5256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rgbClr val="8679B4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Figur</a:t>
            </a:r>
            <a:r>
              <a:rPr lang="en-GB" noProof="0" dirty="0"/>
              <a:t> </a:t>
            </a:r>
            <a:r>
              <a:rPr lang="en-GB" noProof="0" dirty="0" err="1"/>
              <a:t>nr</a:t>
            </a:r>
            <a:r>
              <a:rPr lang="en-GB" noProof="0" dirty="0"/>
              <a:t>.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:a16="http://schemas.microsoft.com/office/drawing/2014/main" id="{4B9FB803-E0A9-43E0-BFC2-2C9FA2F78F2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49" y="1900329"/>
            <a:ext cx="5256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Figurtitel</a:t>
            </a:r>
            <a:endParaRPr lang="en-GB" noProof="0" dirty="0"/>
          </a:p>
        </p:txBody>
      </p:sp>
      <p:sp>
        <p:nvSpPr>
          <p:cNvPr id="20" name="Pladsholder til tekst 2">
            <a:extLst>
              <a:ext uri="{FF2B5EF4-FFF2-40B4-BE49-F238E27FC236}">
                <a16:creationId xmlns:a16="http://schemas.microsoft.com/office/drawing/2014/main" id="{CC103A05-50AE-4CF6-A319-26810623AC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0249" y="5998844"/>
            <a:ext cx="5256000" cy="180000"/>
          </a:xfrm>
        </p:spPr>
        <p:txBody>
          <a:bodyPr/>
          <a:lstStyle>
            <a:lvl1pPr marL="0" indent="0">
              <a:buNone/>
              <a:defRPr sz="900" b="0">
                <a:solidFill>
                  <a:srgbClr val="595959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Anmærkning</a:t>
            </a:r>
            <a:endParaRPr lang="en-GB" noProof="0" dirty="0"/>
          </a:p>
        </p:txBody>
      </p:sp>
      <p:sp>
        <p:nvSpPr>
          <p:cNvPr id="31" name="Pladsholder til tekst 2">
            <a:extLst>
              <a:ext uri="{FF2B5EF4-FFF2-40B4-BE49-F238E27FC236}">
                <a16:creationId xmlns:a16="http://schemas.microsoft.com/office/drawing/2014/main" id="{1C0528F4-D990-410A-9F90-31E709978C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0249" y="6194346"/>
            <a:ext cx="5256000" cy="180000"/>
          </a:xfrm>
        </p:spPr>
        <p:txBody>
          <a:bodyPr/>
          <a:lstStyle>
            <a:lvl1pPr marL="0" indent="0">
              <a:buNone/>
              <a:defRPr sz="900" b="0" i="1">
                <a:solidFill>
                  <a:srgbClr val="595959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Kilde</a:t>
            </a:r>
            <a:endParaRPr lang="en-GB" noProof="0" dirty="0"/>
          </a:p>
        </p:txBody>
      </p:sp>
      <p:sp>
        <p:nvSpPr>
          <p:cNvPr id="32" name="Pladsholder til indhold 8">
            <a:extLst>
              <a:ext uri="{FF2B5EF4-FFF2-40B4-BE49-F238E27FC236}">
                <a16:creationId xmlns:a16="http://schemas.microsoft.com/office/drawing/2014/main" id="{3F86031D-200F-478C-9FE4-F91FD08DE54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203210" y="2281431"/>
            <a:ext cx="5256000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noProof="0" dirty="0"/>
          </a:p>
          <a:p>
            <a:pPr lvl="1"/>
            <a:r>
              <a:rPr lang="en-GB" noProof="0" dirty="0" err="1"/>
              <a:t>Andet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Tredje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Fjerde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Femte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33" name="Pladsholder til tekst 2">
            <a:extLst>
              <a:ext uri="{FF2B5EF4-FFF2-40B4-BE49-F238E27FC236}">
                <a16:creationId xmlns:a16="http://schemas.microsoft.com/office/drawing/2014/main" id="{CEFC63F6-33D7-4209-8BCB-1C60CA2C4C2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04163" y="1568951"/>
            <a:ext cx="5256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rgbClr val="8679B4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Figur</a:t>
            </a:r>
            <a:r>
              <a:rPr lang="en-GB" noProof="0" dirty="0"/>
              <a:t> </a:t>
            </a:r>
            <a:r>
              <a:rPr lang="en-GB" noProof="0" dirty="0" err="1"/>
              <a:t>nr</a:t>
            </a:r>
            <a:r>
              <a:rPr lang="en-GB" noProof="0" dirty="0"/>
              <a:t>.</a:t>
            </a:r>
          </a:p>
        </p:txBody>
      </p:sp>
      <p:sp>
        <p:nvSpPr>
          <p:cNvPr id="34" name="Pladsholder til tekst 2">
            <a:extLst>
              <a:ext uri="{FF2B5EF4-FFF2-40B4-BE49-F238E27FC236}">
                <a16:creationId xmlns:a16="http://schemas.microsoft.com/office/drawing/2014/main" id="{C8706B45-AF97-4654-8121-FCC1ECDA5C6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4163" y="1900329"/>
            <a:ext cx="5256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Figurtitel</a:t>
            </a:r>
            <a:endParaRPr lang="en-GB" noProof="0" dirty="0"/>
          </a:p>
        </p:txBody>
      </p:sp>
      <p:sp>
        <p:nvSpPr>
          <p:cNvPr id="35" name="Pladsholder til tekst 2">
            <a:extLst>
              <a:ext uri="{FF2B5EF4-FFF2-40B4-BE49-F238E27FC236}">
                <a16:creationId xmlns:a16="http://schemas.microsoft.com/office/drawing/2014/main" id="{056F9B86-D6D1-4A60-8704-FE35A47ADEE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04163" y="5998844"/>
            <a:ext cx="5256000" cy="180000"/>
          </a:xfrm>
        </p:spPr>
        <p:txBody>
          <a:bodyPr/>
          <a:lstStyle>
            <a:lvl1pPr marL="0" indent="0">
              <a:buNone/>
              <a:defRPr sz="900" b="0">
                <a:solidFill>
                  <a:srgbClr val="595959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Anmærkning</a:t>
            </a:r>
            <a:endParaRPr lang="en-GB" noProof="0" dirty="0"/>
          </a:p>
        </p:txBody>
      </p:sp>
      <p:sp>
        <p:nvSpPr>
          <p:cNvPr id="36" name="Pladsholder til tekst 2">
            <a:extLst>
              <a:ext uri="{FF2B5EF4-FFF2-40B4-BE49-F238E27FC236}">
                <a16:creationId xmlns:a16="http://schemas.microsoft.com/office/drawing/2014/main" id="{735DA7AC-1C70-47A6-A976-B1A410DEFC8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04163" y="6194346"/>
            <a:ext cx="5256000" cy="180000"/>
          </a:xfrm>
        </p:spPr>
        <p:txBody>
          <a:bodyPr/>
          <a:lstStyle>
            <a:lvl1pPr marL="0" indent="0">
              <a:buNone/>
              <a:defRPr sz="900" b="0" i="1">
                <a:solidFill>
                  <a:srgbClr val="595959"/>
                </a:solidFill>
              </a:defRPr>
            </a:lvl1pPr>
          </a:lstStyle>
          <a:p>
            <a:pPr lvl="0"/>
            <a:r>
              <a:rPr lang="en-GB" noProof="0" dirty="0" err="1"/>
              <a:t>Indsæt</a:t>
            </a:r>
            <a:r>
              <a:rPr lang="en-GB" noProof="0" dirty="0"/>
              <a:t> </a:t>
            </a:r>
            <a:r>
              <a:rPr lang="en-GB" noProof="0" dirty="0" err="1"/>
              <a:t>Kilde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81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1A203E52-E3F3-46AF-A724-77BA51EF153B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-2042381" y="688378"/>
            <a:ext cx="1922497" cy="1634566"/>
          </a:xfrm>
          <a:prstGeom prst="rect">
            <a:avLst/>
          </a:prstGeom>
        </p:spPr>
      </p:pic>
      <p:sp>
        <p:nvSpPr>
          <p:cNvPr id="11" name="Lilla boks"/>
          <p:cNvSpPr/>
          <p:nvPr userDrawn="1"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516468"/>
            <a:ext cx="10728960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76508"/>
            <a:ext cx="7092000" cy="40392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730250" y="6553403"/>
            <a:ext cx="511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3200" y="6553403"/>
            <a:ext cx="44474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2"/>
          </p:nvPr>
        </p:nvSpPr>
        <p:spPr>
          <a:xfrm>
            <a:off x="0" y="694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65681C-4E80-4A57-AD46-F28E9D0E61BD}" type="datetime1">
              <a:rPr lang="en-GB" smtClean="0"/>
              <a:t>01/09/2021</a:t>
            </a:fld>
            <a:endParaRPr lang="en-GB"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0148154C-97BD-47C1-830C-073EA05E8B4C}"/>
              </a:ext>
            </a:extLst>
          </p:cNvPr>
          <p:cNvSpPr txBox="1"/>
          <p:nvPr userDrawn="1"/>
        </p:nvSpPr>
        <p:spPr>
          <a:xfrm>
            <a:off x="-2264305" y="-27973"/>
            <a:ext cx="2160000" cy="6309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Vælg layout</a:t>
            </a:r>
            <a:br>
              <a:rPr lang="en-GB" sz="900" b="1" noProof="1">
                <a:solidFill>
                  <a:srgbClr val="464646"/>
                </a:solidFill>
                <a:latin typeface="+mn-lt"/>
              </a:rPr>
            </a:br>
            <a:r>
              <a:rPr lang="en-GB" sz="900" b="1" noProof="1">
                <a:solidFill>
                  <a:srgbClr val="464646"/>
                </a:solidFill>
                <a:latin typeface="+mn-lt"/>
              </a:rPr>
              <a:t>1.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Højre klik uden for dit slide 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2.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Vælg et passende layout fra “drop ned” menuen</a:t>
            </a:r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5" r:id="rId2"/>
    <p:sldLayoutId id="2147483734" r:id="rId3"/>
    <p:sldLayoutId id="2147483735" r:id="rId4"/>
    <p:sldLayoutId id="2147483726" r:id="rId5"/>
    <p:sldLayoutId id="2147483722" r:id="rId6"/>
    <p:sldLayoutId id="2147483721" r:id="rId7"/>
    <p:sldLayoutId id="2147483736" r:id="rId8"/>
    <p:sldLayoutId id="2147483737" r:id="rId9"/>
    <p:sldLayoutId id="2147483728" r:id="rId10"/>
    <p:sldLayoutId id="2147483729" r:id="rId11"/>
    <p:sldLayoutId id="2147483727" r:id="rId12"/>
    <p:sldLayoutId id="2147483730" r:id="rId13"/>
    <p:sldLayoutId id="2147483731" r:id="rId14"/>
    <p:sldLayoutId id="2147483660" r:id="rId15"/>
    <p:sldLayoutId id="2147483732" r:id="rId16"/>
    <p:sldLayoutId id="2147483733" r:id="rId17"/>
    <p:sldLayoutId id="2147483654" r:id="rId18"/>
    <p:sldLayoutId id="2147483655" r:id="rId19"/>
  </p:sldLayoutIdLst>
  <p:hf hdr="0" dt="0"/>
  <p:txStyles>
    <p:titleStyle>
      <a:lvl1pPr algn="l" defTabSz="914400" rtl="0" eaLnBrk="1" latinLnBrk="0" hangingPunct="1">
        <a:lnSpc>
          <a:spcPct val="94000"/>
        </a:lnSpc>
        <a:spcBef>
          <a:spcPct val="0"/>
        </a:spcBef>
        <a:buNone/>
        <a:defRPr sz="34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ClrTx/>
        <a:buFont typeface="Campton Book" panose="00000500000000000000" pitchFamily="50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0"/>
        </a:spcBef>
        <a:buClrTx/>
        <a:buSzPct val="80000"/>
        <a:buFont typeface="Arial" panose="020B0604020202020204" pitchFamily="34" charset="0"/>
        <a:buChar char="○"/>
        <a:defRPr sz="2200" kern="1200">
          <a:solidFill>
            <a:schemeClr val="bg2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0"/>
        </a:spcBef>
        <a:buClrTx/>
        <a:buSzPct val="100000"/>
        <a:buFont typeface="Campton Book" panose="00000500000000000000" pitchFamily="2" charset="0"/>
        <a:buChar char="—"/>
        <a:defRPr sz="2200" kern="1200">
          <a:solidFill>
            <a:schemeClr val="bg2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2" charset="0"/>
        <a:buChar char="-"/>
        <a:defRPr sz="2200" kern="1200">
          <a:solidFill>
            <a:schemeClr val="bg2"/>
          </a:solidFill>
          <a:latin typeface="+mn-lt"/>
          <a:ea typeface="+mn-ea"/>
          <a:cs typeface="+mn-cs"/>
        </a:defRPr>
      </a:lvl5pPr>
      <a:lvl6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50" charset="0"/>
        <a:buChar char="-"/>
        <a:defRPr sz="2200" kern="1200">
          <a:solidFill>
            <a:schemeClr val="bg2"/>
          </a:solidFill>
          <a:latin typeface="+mn-lt"/>
          <a:ea typeface="+mn-ea"/>
          <a:cs typeface="+mn-cs"/>
        </a:defRPr>
      </a:lvl6pPr>
      <a:lvl7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50" charset="0"/>
        <a:buChar char="-"/>
        <a:defRPr sz="2200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50" charset="0"/>
        <a:buChar char="-"/>
        <a:defRPr sz="2200" kern="1200">
          <a:solidFill>
            <a:schemeClr val="bg2"/>
          </a:solidFill>
          <a:latin typeface="+mn-lt"/>
          <a:ea typeface="+mn-ea"/>
          <a:cs typeface="+mn-cs"/>
        </a:defRPr>
      </a:lvl8pPr>
      <a:lvl9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50" charset="0"/>
        <a:buChar char="-"/>
        <a:defRPr sz="2200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60" userDrawn="1">
          <p15:clr>
            <a:srgbClr val="F26B43"/>
          </p15:clr>
        </p15:guide>
        <p15:guide id="2" pos="7219" userDrawn="1">
          <p15:clr>
            <a:srgbClr val="F26B43"/>
          </p15:clr>
        </p15:guide>
        <p15:guide id="3" orient="horz" pos="325" userDrawn="1">
          <p15:clr>
            <a:srgbClr val="F26B43"/>
          </p15:clr>
        </p15:guide>
        <p15:guide id="5" orient="horz" pos="1182" userDrawn="1">
          <p15:clr>
            <a:srgbClr val="F26B43"/>
          </p15:clr>
        </p15:guide>
        <p15:guide id="6" orient="horz" pos="37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62605E88-7BFB-45E9-ACEA-0F2D9C658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265000"/>
            <a:ext cx="8299450" cy="2387600"/>
          </a:xfrm>
        </p:spPr>
        <p:txBody>
          <a:bodyPr/>
          <a:lstStyle/>
          <a:p>
            <a:r>
              <a:rPr lang="en-US" dirty="0"/>
              <a:t>Innovation and RD data and the use of 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the </a:t>
            </a:r>
            <a:r>
              <a:rPr lang="en-US" dirty="0" smtClean="0"/>
              <a:t>Danish </a:t>
            </a:r>
            <a:r>
              <a:rPr lang="en-US" dirty="0"/>
              <a:t>case</a:t>
            </a:r>
            <a:endParaRPr lang="en-GB" dirty="0"/>
          </a:p>
        </p:txBody>
      </p:sp>
      <p:sp>
        <p:nvSpPr>
          <p:cNvPr id="9" name="Undertitel 8">
            <a:extLst>
              <a:ext uri="{FF2B5EF4-FFF2-40B4-BE49-F238E27FC236}">
                <a16:creationId xmlns:a16="http://schemas.microsoft.com/office/drawing/2014/main" id="{52BB2A07-5639-46A1-B2B4-108032C5E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Jens Storm</a:t>
            </a:r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1979A830-BF9F-43B7-A38B-117C4F4885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206" y="5103070"/>
            <a:ext cx="7101043" cy="1204211"/>
          </a:xfrm>
        </p:spPr>
        <p:txBody>
          <a:bodyPr/>
          <a:lstStyle/>
          <a:p>
            <a:r>
              <a:rPr lang="en-GB" dirty="0" smtClean="0"/>
              <a:t>Head of Division, Analysis and data</a:t>
            </a:r>
            <a:endParaRPr lang="en-GB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812B96F-1A3E-4007-872C-07D235A37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3" name="Pladsholder til billede 12">
            <a:extLst>
              <a:ext uri="{FF2B5EF4-FFF2-40B4-BE49-F238E27FC236}">
                <a16:creationId xmlns:a16="http://schemas.microsoft.com/office/drawing/2014/main" id="{762CF180-4E74-4B67-954D-10106119E45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/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A1DE7D-8F40-41FB-B0B9-334DA878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2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6BEDF15-6186-47CE-A9E7-621E7E54D7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250" y="1876425"/>
            <a:ext cx="7092950" cy="4038600"/>
          </a:xfrm>
        </p:spPr>
        <p:txBody>
          <a:bodyPr/>
          <a:lstStyle/>
          <a:p>
            <a:r>
              <a:rPr lang="en-US" dirty="0" smtClean="0"/>
              <a:t>Strict rules on publication of results! </a:t>
            </a:r>
          </a:p>
          <a:p>
            <a:r>
              <a:rPr lang="en-US" dirty="0" smtClean="0"/>
              <a:t>A breach of these rules leads to strict (and possible permanent) sanctions for both the researcher and the institution</a:t>
            </a:r>
          </a:p>
          <a:p>
            <a:r>
              <a:rPr lang="en-US" dirty="0" smtClean="0"/>
              <a:t>Research institutions and Ministries pay for access to data</a:t>
            </a:r>
            <a:endParaRPr lang="en-U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Denmark V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id="{6B5F0251-24AB-434B-8916-B0CDFE3761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6BEDF15-6186-47CE-A9E7-621E7E54D7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250" y="1876425"/>
            <a:ext cx="7092950" cy="4038600"/>
          </a:xfrm>
        </p:spPr>
        <p:txBody>
          <a:bodyPr/>
          <a:lstStyle/>
          <a:p>
            <a:r>
              <a:rPr lang="en-US" dirty="0" smtClean="0"/>
              <a:t>Survey executed by Statistics Denmark (European Innovation Scoreboard)</a:t>
            </a:r>
          </a:p>
          <a:p>
            <a:r>
              <a:rPr lang="en-US" dirty="0" smtClean="0"/>
              <a:t>Approximately 1.100 random selected companies (out of a population of 9.000)</a:t>
            </a:r>
          </a:p>
          <a:p>
            <a:r>
              <a:rPr lang="en-US" dirty="0" smtClean="0"/>
              <a:t>Data collected every other year</a:t>
            </a:r>
          </a:p>
          <a:p>
            <a:r>
              <a:rPr lang="en-US" dirty="0" smtClean="0"/>
              <a:t>Access to micro-data through Statistics Denmark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on innovation activities in private firms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id="{6B5F0251-24AB-434B-8916-B0CDFE3761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371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Effect</a:t>
            </a:r>
            <a:r>
              <a:rPr lang="da-DK" dirty="0" smtClean="0"/>
              <a:t> of Multiple Participations in the Danish Innovation ond Research Support System (2016)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730250" y="1876425"/>
            <a:ext cx="10728550" cy="4038600"/>
          </a:xfrm>
        </p:spPr>
        <p:txBody>
          <a:bodyPr/>
          <a:lstStyle/>
          <a:p>
            <a:endParaRPr lang="da-DK" dirty="0" smtClean="0"/>
          </a:p>
          <a:p>
            <a:r>
              <a:rPr lang="en-US" dirty="0" smtClean="0"/>
              <a:t>Comparing second participation to first time participation in one af ten different programs</a:t>
            </a:r>
          </a:p>
          <a:p>
            <a:r>
              <a:rPr lang="en-US" dirty="0" smtClean="0"/>
              <a:t>Data on beneficiaries (and participation) from UFM</a:t>
            </a:r>
          </a:p>
          <a:p>
            <a:r>
              <a:rPr lang="en-US" dirty="0" smtClean="0"/>
              <a:t>Firm statistics from Statistics Denmark (register data)</a:t>
            </a:r>
          </a:p>
          <a:p>
            <a:r>
              <a:rPr lang="en-US" dirty="0" smtClean="0"/>
              <a:t>Balanced panel</a:t>
            </a:r>
          </a:p>
          <a:p>
            <a:r>
              <a:rPr lang="en-US" dirty="0" smtClean="0"/>
              <a:t>Using a fixed effects diff-in-diff estimation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24C8C45C-947F-4981-8B3F-4F32E973C901}" type="slidenum">
              <a:rPr lang="en-GB" smtClean="0"/>
              <a:pPr algn="l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511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Effect</a:t>
            </a:r>
            <a:r>
              <a:rPr lang="da-DK" dirty="0" smtClean="0"/>
              <a:t> of Multiple Participations in the Danish Innovation ond Research Support System (2016)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730250" y="1876425"/>
            <a:ext cx="10728550" cy="4038600"/>
          </a:xfrm>
        </p:spPr>
        <p:txBody>
          <a:bodyPr/>
          <a:lstStyle/>
          <a:p>
            <a:r>
              <a:rPr lang="en-US" dirty="0" smtClean="0"/>
              <a:t>3.379 in the treated group and 162.597 in the control group</a:t>
            </a:r>
          </a:p>
          <a:p>
            <a:r>
              <a:rPr lang="en-US" dirty="0" smtClean="0"/>
              <a:t>The treated group with second participation was small!</a:t>
            </a:r>
          </a:p>
          <a:p>
            <a:r>
              <a:rPr lang="en-US" dirty="0" smtClean="0"/>
              <a:t>The measured effect was Total Factor Productivity growth</a:t>
            </a:r>
          </a:p>
          <a:p>
            <a:r>
              <a:rPr lang="en-US" dirty="0" smtClean="0"/>
              <a:t>No immediately significant effects on TFP growth by second or first time participation.</a:t>
            </a:r>
          </a:p>
          <a:p>
            <a:r>
              <a:rPr lang="en-US" dirty="0" smtClean="0"/>
              <a:t>Significant effects detected for the largest programs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24C8C45C-947F-4981-8B3F-4F32E973C901}" type="slidenum">
              <a:rPr lang="en-GB" smtClean="0"/>
              <a:pPr algn="l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055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6BEDF15-6186-47CE-A9E7-621E7E54D7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250" y="1876425"/>
            <a:ext cx="7092950" cy="4038600"/>
          </a:xfrm>
        </p:spPr>
        <p:txBody>
          <a:bodyPr/>
          <a:lstStyle/>
          <a:p>
            <a:r>
              <a:rPr lang="en-US" dirty="0" smtClean="0"/>
              <a:t>A new approach for collecting data in UFM</a:t>
            </a:r>
          </a:p>
          <a:p>
            <a:r>
              <a:rPr lang="en-US" dirty="0" smtClean="0"/>
              <a:t>Data collected from the public research funds under UFM using their administrative records on both application and grants</a:t>
            </a:r>
          </a:p>
          <a:p>
            <a:r>
              <a:rPr lang="en-US" dirty="0" smtClean="0"/>
              <a:t>Data on scientific publications submitted by Danish researchers</a:t>
            </a:r>
          </a:p>
          <a:p>
            <a:r>
              <a:rPr lang="en-US" dirty="0" smtClean="0"/>
              <a:t>Information on personnel employed at one of the 8 Danish universities</a:t>
            </a:r>
            <a:endParaRPr lang="en-U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focus – R&amp;D data (better quality data and easier use)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id="{6B5F0251-24AB-434B-8916-B0CDFE3761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8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R&amp;D data at UFM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15</a:t>
            </a:fld>
            <a:endParaRPr lang="en-GB" dirty="0"/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Afrundet rektangel 8"/>
          <p:cNvSpPr/>
          <p:nvPr/>
        </p:nvSpPr>
        <p:spPr>
          <a:xfrm>
            <a:off x="730250" y="1950587"/>
            <a:ext cx="2380698" cy="85126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Independent Research Fund Denmark</a:t>
            </a:r>
            <a:endParaRPr lang="da-DK" sz="2000" noProof="0" dirty="0" err="1" smtClean="0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4294967295"/>
          </p:nvPr>
        </p:nvSpPr>
        <p:spPr>
          <a:xfrm>
            <a:off x="730250" y="3041373"/>
            <a:ext cx="2354332" cy="82248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sz="2000" noProof="0" dirty="0" smtClean="0"/>
              <a:t>Innovation Fund Denmark</a:t>
            </a:r>
          </a:p>
        </p:txBody>
      </p:sp>
      <p:sp>
        <p:nvSpPr>
          <p:cNvPr id="12" name="Pladsholder til tekst 10"/>
          <p:cNvSpPr>
            <a:spLocks noGrp="1"/>
          </p:cNvSpPr>
          <p:nvPr>
            <p:ph type="body" sz="quarter" idx="4294967295"/>
          </p:nvPr>
        </p:nvSpPr>
        <p:spPr>
          <a:xfrm>
            <a:off x="756616" y="4266388"/>
            <a:ext cx="2354332" cy="148802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000" noProof="0" dirty="0" smtClean="0"/>
              <a:t>The Danish National Research Foundation</a:t>
            </a:r>
            <a:endParaRPr lang="da-DK" sz="2000" noProof="0" dirty="0" smtClean="0"/>
          </a:p>
        </p:txBody>
      </p:sp>
      <p:sp>
        <p:nvSpPr>
          <p:cNvPr id="10" name="Ellipse 9"/>
          <p:cNvSpPr/>
          <p:nvPr/>
        </p:nvSpPr>
        <p:spPr>
          <a:xfrm>
            <a:off x="3518452" y="2366449"/>
            <a:ext cx="974035" cy="87080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noProof="0" dirty="0" smtClean="0"/>
              <a:t>E-grant</a:t>
            </a:r>
          </a:p>
        </p:txBody>
      </p:sp>
      <p:cxnSp>
        <p:nvCxnSpPr>
          <p:cNvPr id="14" name="Lige pilforbindelse 13"/>
          <p:cNvCxnSpPr>
            <a:stCxn id="9" idx="3"/>
            <a:endCxn id="10" idx="1"/>
          </p:cNvCxnSpPr>
          <p:nvPr/>
        </p:nvCxnSpPr>
        <p:spPr>
          <a:xfrm>
            <a:off x="3110948" y="2376221"/>
            <a:ext cx="550148" cy="117755"/>
          </a:xfrm>
          <a:prstGeom prst="straightConnector1">
            <a:avLst/>
          </a:prstGeom>
          <a:ln w="31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stCxn id="11" idx="3"/>
            <a:endCxn id="10" idx="3"/>
          </p:cNvCxnSpPr>
          <p:nvPr/>
        </p:nvCxnSpPr>
        <p:spPr>
          <a:xfrm flipV="1">
            <a:off x="3084582" y="3109731"/>
            <a:ext cx="576514" cy="342882"/>
          </a:xfrm>
          <a:prstGeom prst="straightConnector1">
            <a:avLst/>
          </a:prstGeom>
          <a:ln w="31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4694379" y="2493976"/>
            <a:ext cx="2117035" cy="154178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noProof="0" dirty="0" smtClean="0"/>
              <a:t>R&amp;D database</a:t>
            </a:r>
          </a:p>
        </p:txBody>
      </p:sp>
      <p:cxnSp>
        <p:nvCxnSpPr>
          <p:cNvPr id="22" name="Lige pilforbindelse 21"/>
          <p:cNvCxnSpPr>
            <a:stCxn id="10" idx="6"/>
            <a:endCxn id="20" idx="1"/>
          </p:cNvCxnSpPr>
          <p:nvPr/>
        </p:nvCxnSpPr>
        <p:spPr>
          <a:xfrm flipV="1">
            <a:off x="4492487" y="2719765"/>
            <a:ext cx="511925" cy="82089"/>
          </a:xfrm>
          <a:prstGeom prst="straightConnector1">
            <a:avLst/>
          </a:prstGeom>
          <a:ln w="31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pilforbindelse 23"/>
          <p:cNvCxnSpPr>
            <a:stCxn id="12" idx="3"/>
            <a:endCxn id="20" idx="3"/>
          </p:cNvCxnSpPr>
          <p:nvPr/>
        </p:nvCxnSpPr>
        <p:spPr>
          <a:xfrm flipV="1">
            <a:off x="3110948" y="3809969"/>
            <a:ext cx="1893464" cy="1200432"/>
          </a:xfrm>
          <a:prstGeom prst="straightConnector1">
            <a:avLst/>
          </a:prstGeom>
          <a:ln w="31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frundet rektangel 24"/>
          <p:cNvSpPr/>
          <p:nvPr/>
        </p:nvSpPr>
        <p:spPr>
          <a:xfrm>
            <a:off x="6818244" y="1451358"/>
            <a:ext cx="2226365" cy="104261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noProof="0" dirty="0" smtClean="0"/>
              <a:t>Clusters</a:t>
            </a:r>
          </a:p>
          <a:p>
            <a:pPr algn="ctr"/>
            <a:r>
              <a:rPr lang="da-DK" sz="2000" dirty="0" smtClean="0"/>
              <a:t>(14)</a:t>
            </a:r>
            <a:endParaRPr lang="da-DK" sz="2000" noProof="0" dirty="0" err="1" smtClean="0"/>
          </a:p>
        </p:txBody>
      </p:sp>
      <p:cxnSp>
        <p:nvCxnSpPr>
          <p:cNvPr id="27" name="Lige pilforbindelse 26"/>
          <p:cNvCxnSpPr>
            <a:stCxn id="25" idx="1"/>
            <a:endCxn id="20" idx="7"/>
          </p:cNvCxnSpPr>
          <p:nvPr/>
        </p:nvCxnSpPr>
        <p:spPr>
          <a:xfrm flipH="1">
            <a:off x="6501381" y="1972667"/>
            <a:ext cx="316863" cy="747098"/>
          </a:xfrm>
          <a:prstGeom prst="straightConnector1">
            <a:avLst/>
          </a:prstGeom>
          <a:ln w="31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frundet rektangel 27"/>
          <p:cNvSpPr/>
          <p:nvPr/>
        </p:nvSpPr>
        <p:spPr>
          <a:xfrm>
            <a:off x="7563678" y="3770101"/>
            <a:ext cx="2613992" cy="104043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noProof="0" dirty="0" smtClean="0"/>
              <a:t>Publications</a:t>
            </a:r>
          </a:p>
          <a:p>
            <a:pPr algn="ctr"/>
            <a:r>
              <a:rPr lang="da-DK" sz="2000" dirty="0" smtClean="0"/>
              <a:t>(NORA)</a:t>
            </a:r>
            <a:endParaRPr lang="da-DK" sz="2000" noProof="0" dirty="0" err="1" smtClean="0"/>
          </a:p>
        </p:txBody>
      </p:sp>
      <p:cxnSp>
        <p:nvCxnSpPr>
          <p:cNvPr id="30" name="Lige pilforbindelse 29"/>
          <p:cNvCxnSpPr>
            <a:stCxn id="28" idx="1"/>
            <a:endCxn id="20" idx="6"/>
          </p:cNvCxnSpPr>
          <p:nvPr/>
        </p:nvCxnSpPr>
        <p:spPr>
          <a:xfrm flipH="1" flipV="1">
            <a:off x="6811414" y="3264867"/>
            <a:ext cx="752264" cy="1025453"/>
          </a:xfrm>
          <a:prstGeom prst="straightConnector1">
            <a:avLst/>
          </a:prstGeom>
          <a:ln w="31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frundet rektangel 30"/>
          <p:cNvSpPr/>
          <p:nvPr/>
        </p:nvSpPr>
        <p:spPr>
          <a:xfrm>
            <a:off x="4748449" y="5684230"/>
            <a:ext cx="2723321" cy="58587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noProof="0" dirty="0" err="1" smtClean="0"/>
              <a:t>Personnel</a:t>
            </a:r>
            <a:endParaRPr lang="da-DK" sz="2000" noProof="0" dirty="0" smtClean="0"/>
          </a:p>
        </p:txBody>
      </p:sp>
      <p:sp>
        <p:nvSpPr>
          <p:cNvPr id="32" name="Ellipse 31"/>
          <p:cNvSpPr/>
          <p:nvPr/>
        </p:nvSpPr>
        <p:spPr>
          <a:xfrm>
            <a:off x="5567064" y="4709587"/>
            <a:ext cx="872724" cy="54665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noProof="0" dirty="0" smtClean="0"/>
              <a:t>ISOLA</a:t>
            </a:r>
          </a:p>
        </p:txBody>
      </p:sp>
      <p:cxnSp>
        <p:nvCxnSpPr>
          <p:cNvPr id="34" name="Lige pilforbindelse 33"/>
          <p:cNvCxnSpPr>
            <a:stCxn id="31" idx="0"/>
            <a:endCxn id="32" idx="4"/>
          </p:cNvCxnSpPr>
          <p:nvPr/>
        </p:nvCxnSpPr>
        <p:spPr>
          <a:xfrm flipH="1" flipV="1">
            <a:off x="6003426" y="5256239"/>
            <a:ext cx="106684" cy="427991"/>
          </a:xfrm>
          <a:prstGeom prst="straightConnector1">
            <a:avLst/>
          </a:prstGeom>
          <a:ln w="31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>
            <a:stCxn id="32" idx="0"/>
            <a:endCxn id="20" idx="4"/>
          </p:cNvCxnSpPr>
          <p:nvPr/>
        </p:nvCxnSpPr>
        <p:spPr>
          <a:xfrm flipH="1" flipV="1">
            <a:off x="5752897" y="4035758"/>
            <a:ext cx="250529" cy="673829"/>
          </a:xfrm>
          <a:prstGeom prst="straightConnector1">
            <a:avLst/>
          </a:prstGeom>
          <a:ln w="31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6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6BEDF15-6186-47CE-A9E7-621E7E54D7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250" y="1876425"/>
            <a:ext cx="7092950" cy="4038600"/>
          </a:xfrm>
        </p:spPr>
        <p:txBody>
          <a:bodyPr/>
          <a:lstStyle/>
          <a:p>
            <a:r>
              <a:rPr lang="en-US" dirty="0" smtClean="0"/>
              <a:t>High quality evaluations are an important part of program continuation decisions</a:t>
            </a:r>
          </a:p>
          <a:p>
            <a:r>
              <a:rPr lang="en-US" dirty="0" smtClean="0"/>
              <a:t>High quality data are becoming more and more important </a:t>
            </a:r>
          </a:p>
          <a:p>
            <a:r>
              <a:rPr lang="en-US" dirty="0" smtClean="0"/>
              <a:t>Widespread (and cheap) access to data are an important prerequisite for a lot of work in the field 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Danish experience / the Danish advice 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id="{6B5F0251-24AB-434B-8916-B0CDFE3761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7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Questions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730250" y="1876425"/>
            <a:ext cx="10728550" cy="4038600"/>
          </a:xfrm>
        </p:spPr>
        <p:txBody>
          <a:bodyPr/>
          <a:lstStyle/>
          <a:p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Jens Storm</a:t>
            </a:r>
          </a:p>
          <a:p>
            <a:pPr marL="0" indent="0" algn="ctr">
              <a:buNone/>
            </a:pPr>
            <a:r>
              <a:rPr lang="da-DK" dirty="0" smtClean="0"/>
              <a:t>JST@UFM.dk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24C8C45C-947F-4981-8B3F-4F32E973C901}" type="slidenum">
              <a:rPr lang="en-GB" smtClean="0"/>
              <a:pPr algn="l"/>
              <a:t>17</a:t>
            </a:fld>
            <a:endParaRPr lang="en-GB" dirty="0"/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559807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33503DAE-A34A-4A08-9835-DB558B40D4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9CAAE-4C30-4AC1-AC2E-D8F8F6952BE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Side </a:t>
            </a:r>
            <a:fld id="{24C8C45C-947F-4981-8B3F-4F32E973C901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01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FFD20-3CB7-4934-9B22-87C00A77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437EB0B-2E8A-42D2-AA25-B43040D434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0249" y="1876425"/>
            <a:ext cx="7509742" cy="4038600"/>
          </a:xfrm>
        </p:spPr>
        <p:txBody>
          <a:bodyPr/>
          <a:lstStyle/>
          <a:p>
            <a:r>
              <a:rPr lang="en-GB" dirty="0" smtClean="0"/>
              <a:t>Impact assessments – innovation programmes</a:t>
            </a:r>
          </a:p>
          <a:p>
            <a:r>
              <a:rPr lang="en-GB" dirty="0" smtClean="0"/>
              <a:t>The data and access to it..</a:t>
            </a:r>
          </a:p>
          <a:p>
            <a:r>
              <a:rPr lang="en-GB" dirty="0" smtClean="0"/>
              <a:t> Current focus – R&amp;D data (better quality data and easier use)</a:t>
            </a:r>
          </a:p>
          <a:p>
            <a:r>
              <a:rPr lang="en-GB" dirty="0" smtClean="0"/>
              <a:t>  The </a:t>
            </a:r>
            <a:r>
              <a:rPr lang="en-GB" dirty="0"/>
              <a:t>D</a:t>
            </a:r>
            <a:r>
              <a:rPr lang="en-GB" dirty="0" smtClean="0"/>
              <a:t>anish experience / the Danish advice 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83760E3-F134-4DCD-BDD0-C9BDF64DDC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ladsholder til billede 9">
            <a:extLst>
              <a:ext uri="{FF2B5EF4-FFF2-40B4-BE49-F238E27FC236}">
                <a16:creationId xmlns:a16="http://schemas.microsoft.com/office/drawing/2014/main" id="{343FC475-7D9B-481C-A5A4-4AC464B894F0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/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F9A37-20CB-4903-B94E-F5A00BC18F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5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6BEDF15-6186-47CE-A9E7-621E7E54D7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250" y="1876425"/>
            <a:ext cx="7092950" cy="4038600"/>
          </a:xfrm>
        </p:spPr>
        <p:txBody>
          <a:bodyPr/>
          <a:lstStyle/>
          <a:p>
            <a:r>
              <a:rPr lang="en-US" dirty="0" smtClean="0"/>
              <a:t>Framework for doing impact assessments:  Central Innovations Manual</a:t>
            </a:r>
          </a:p>
          <a:p>
            <a:r>
              <a:rPr lang="en-US" dirty="0" smtClean="0"/>
              <a:t>Important to choose the performance indicators in the design of the program and sticking to the indicators during the assessment process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assessments – innovation programmes </a:t>
            </a:r>
            <a:endParaRPr lang="en-GB" dirty="0"/>
          </a:p>
        </p:txBody>
      </p:sp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id="{6B5F0251-24AB-434B-8916-B0CDFE3761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5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6BEDF15-6186-47CE-A9E7-621E7E54D7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250" y="1876425"/>
            <a:ext cx="7092950" cy="4038600"/>
          </a:xfrm>
        </p:spPr>
        <p:txBody>
          <a:bodyPr/>
          <a:lstStyle/>
          <a:p>
            <a:r>
              <a:rPr lang="en-US" dirty="0" smtClean="0"/>
              <a:t>Econometric impact assessments of innovations programs </a:t>
            </a:r>
          </a:p>
          <a:p>
            <a:r>
              <a:rPr lang="en-US" dirty="0" smtClean="0"/>
              <a:t>Data from Statistics Denmark from the whole company population + possibly survey data from the treated population</a:t>
            </a:r>
          </a:p>
          <a:p>
            <a:r>
              <a:rPr lang="en-US" dirty="0" smtClean="0"/>
              <a:t>Choosing the appropriate comparison group using either the “nearest </a:t>
            </a:r>
            <a:r>
              <a:rPr lang="en-US" dirty="0" err="1" smtClean="0"/>
              <a:t>neighbour</a:t>
            </a:r>
            <a:r>
              <a:rPr lang="en-US" dirty="0" smtClean="0"/>
              <a:t>”, ”propensity score matching” or diff-in-diff methods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assessments</a:t>
            </a:r>
            <a:endParaRPr lang="en-GB" dirty="0"/>
          </a:p>
        </p:txBody>
      </p:sp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id="{6B5F0251-24AB-434B-8916-B0CDFE3761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6BEDF15-6186-47CE-A9E7-621E7E54D7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250" y="1876425"/>
            <a:ext cx="7092950" cy="4038600"/>
          </a:xfrm>
        </p:spPr>
        <p:txBody>
          <a:bodyPr/>
          <a:lstStyle/>
          <a:p>
            <a:r>
              <a:rPr lang="en-US" dirty="0" smtClean="0"/>
              <a:t>UFM register beneficiaries of public innovation grants in a central database</a:t>
            </a:r>
          </a:p>
          <a:p>
            <a:r>
              <a:rPr lang="en-US" dirty="0" smtClean="0"/>
              <a:t>The information on beneficiaries can be uploaded to Statistics Denmark and in a </a:t>
            </a:r>
            <a:r>
              <a:rPr lang="en-US" dirty="0" err="1" smtClean="0"/>
              <a:t>pseudonymizatied</a:t>
            </a:r>
            <a:r>
              <a:rPr lang="en-US" dirty="0" smtClean="0"/>
              <a:t> form be accessed for econometric analysis</a:t>
            </a:r>
          </a:p>
          <a:p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 and access to it</a:t>
            </a:r>
            <a:endParaRPr lang="en-GB" dirty="0"/>
          </a:p>
        </p:txBody>
      </p:sp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id="{6B5F0251-24AB-434B-8916-B0CDFE3761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8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6BEDF15-6186-47CE-A9E7-621E7E54D7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250" y="1876425"/>
            <a:ext cx="7092950" cy="4038600"/>
          </a:xfrm>
        </p:spPr>
        <p:txBody>
          <a:bodyPr/>
          <a:lstStyle/>
          <a:p>
            <a:r>
              <a:rPr lang="en-US" dirty="0" smtClean="0"/>
              <a:t>Firm statistics at Statistics Denmark is a full population record-based statistics based on records from:</a:t>
            </a:r>
          </a:p>
          <a:p>
            <a:r>
              <a:rPr lang="en-US" dirty="0" smtClean="0"/>
              <a:t>the Danish Tax Agency</a:t>
            </a:r>
          </a:p>
          <a:p>
            <a:r>
              <a:rPr lang="en-US" dirty="0" smtClean="0"/>
              <a:t>the Danish Business Authority</a:t>
            </a:r>
          </a:p>
          <a:p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Denmark I</a:t>
            </a:r>
            <a:endParaRPr lang="en-GB" dirty="0"/>
          </a:p>
        </p:txBody>
      </p:sp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id="{6B5F0251-24AB-434B-8916-B0CDFE3761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9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F6BEDF15-6186-47CE-A9E7-621E7E54D75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250" y="1876425"/>
            <a:ext cx="7092950" cy="4038600"/>
          </a:xfrm>
        </p:spPr>
        <p:txBody>
          <a:bodyPr/>
          <a:lstStyle/>
          <a:p>
            <a:r>
              <a:rPr lang="en-US" dirty="0" smtClean="0"/>
              <a:t>Researchers at a Danish research institute or  Ministry can get access to </a:t>
            </a:r>
            <a:r>
              <a:rPr lang="en-US" dirty="0" err="1" smtClean="0"/>
              <a:t>pseudonymizatied</a:t>
            </a:r>
            <a:r>
              <a:rPr lang="en-US" dirty="0" smtClean="0"/>
              <a:t> data at Statistics Denmark</a:t>
            </a:r>
          </a:p>
          <a:p>
            <a:r>
              <a:rPr lang="en-US" dirty="0" smtClean="0"/>
              <a:t>The access to data is through a VPN connection and in a closed research environment</a:t>
            </a:r>
          </a:p>
          <a:p>
            <a:r>
              <a:rPr lang="en-US" dirty="0" smtClean="0"/>
              <a:t>Since 1999 it is not a requirement for the researcher to be on-site at Statistics Denmark but can get a remote access by her own computer</a:t>
            </a:r>
            <a:endParaRPr lang="en-U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738F4D-BFD1-4C19-BF51-45B8E05E2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8DD9F0-0E2B-4094-BFB6-7280055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– Statistics Denmark II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id="{6B5F0251-24AB-434B-8916-B0CDFE3761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4B15883-5081-4034-867D-1AF379D320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en-GB" dirty="0"/>
              <a:t>Page </a:t>
            </a:r>
            <a:fld id="{24C8C45C-947F-4981-8B3F-4F32E973C901}" type="slidenum">
              <a:rPr lang="en-GB" smtClean="0"/>
              <a:pPr algn="l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9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24C8C45C-947F-4981-8B3F-4F32E973C901}" type="slidenum">
              <a:rPr lang="en-GB" smtClean="0"/>
              <a:pPr algn="l"/>
              <a:t>8</a:t>
            </a:fld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Denmark III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Projected based access</a:t>
            </a:r>
          </a:p>
          <a:p>
            <a:r>
              <a:rPr lang="en-US" dirty="0" smtClean="0"/>
              <a:t>Need-to-know basis</a:t>
            </a:r>
          </a:p>
          <a:p>
            <a:r>
              <a:rPr lang="en-US" dirty="0" smtClean="0"/>
              <a:t>Research approach</a:t>
            </a:r>
          </a:p>
          <a:p>
            <a:r>
              <a:rPr lang="en-US" dirty="0" smtClean="0"/>
              <a:t>The </a:t>
            </a:r>
            <a:r>
              <a:rPr lang="en-US" dirty="0"/>
              <a:t>possibility to upload own data to the research environment</a:t>
            </a:r>
          </a:p>
          <a:p>
            <a:endParaRPr lang="en-US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 smtClean="0"/>
              <a:t>Research </a:t>
            </a:r>
            <a:r>
              <a:rPr lang="da-DK" dirty="0" err="1" smtClean="0"/>
              <a:t>access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8"/>
          </p:nvPr>
        </p:nvSpPr>
        <p:spPr>
          <a:xfrm>
            <a:off x="6203210" y="2281431"/>
            <a:ext cx="5839854" cy="3600000"/>
          </a:xfrm>
        </p:spPr>
        <p:txBody>
          <a:bodyPr/>
          <a:lstStyle/>
          <a:p>
            <a:r>
              <a:rPr lang="en-US" dirty="0" smtClean="0"/>
              <a:t>Permanent access</a:t>
            </a:r>
          </a:p>
          <a:p>
            <a:r>
              <a:rPr lang="en-US" dirty="0" smtClean="0"/>
              <a:t>Nice-to-know basis</a:t>
            </a:r>
          </a:p>
          <a:p>
            <a:r>
              <a:rPr lang="en-US" dirty="0" smtClean="0"/>
              <a:t>Policy approach incl. ad hoc answers </a:t>
            </a:r>
          </a:p>
          <a:p>
            <a:r>
              <a:rPr lang="en-US" dirty="0" smtClean="0"/>
              <a:t>The possibility to upload own data to the research environment</a:t>
            </a:r>
            <a:endParaRPr lang="en-US" dirty="0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 err="1" smtClean="0"/>
              <a:t>Ministry</a:t>
            </a:r>
            <a:r>
              <a:rPr lang="da-DK" dirty="0" smtClean="0"/>
              <a:t> </a:t>
            </a:r>
            <a:r>
              <a:rPr lang="da-DK" dirty="0" err="1" smtClean="0"/>
              <a:t>access</a:t>
            </a:r>
            <a:endParaRPr lang="da-DK" dirty="0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1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24C8C45C-947F-4981-8B3F-4F32E973C901}" type="slidenum">
              <a:rPr lang="en-GB" smtClean="0"/>
              <a:pPr algn="l"/>
              <a:t>9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Denmark IV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Easy and remote access to data</a:t>
            </a:r>
          </a:p>
          <a:p>
            <a:r>
              <a:rPr lang="en-US" dirty="0" smtClean="0"/>
              <a:t>Via. VPN connection</a:t>
            </a:r>
          </a:p>
          <a:p>
            <a:r>
              <a:rPr lang="en-US" dirty="0" smtClean="0"/>
              <a:t>Different entries for different individuals</a:t>
            </a:r>
          </a:p>
          <a:p>
            <a:r>
              <a:rPr lang="en-US" dirty="0" smtClean="0"/>
              <a:t>The possibility to do econometrics quick and ”easy”</a:t>
            </a:r>
            <a:endParaRPr lang="en-US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652" y="406045"/>
            <a:ext cx="3374440" cy="2515693"/>
          </a:xfrm>
          <a:prstGeom prst="rect">
            <a:avLst/>
          </a:prstGeom>
        </p:spPr>
      </p:pic>
      <p:sp>
        <p:nvSpPr>
          <p:cNvPr id="9" name="Pladsholder til billede 8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8780" y="3220724"/>
            <a:ext cx="7353991" cy="228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5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FM DK PowerPoint">
  <a:themeElements>
    <a:clrScheme name="UFM PP">
      <a:dk1>
        <a:srgbClr val="000000"/>
      </a:dk1>
      <a:lt1>
        <a:sysClr val="window" lastClr="FFFFFF"/>
      </a:lt1>
      <a:dk2>
        <a:srgbClr val="E6821E"/>
      </a:dk2>
      <a:lt2>
        <a:srgbClr val="46328C"/>
      </a:lt2>
      <a:accent1>
        <a:srgbClr val="BF1C80"/>
      </a:accent1>
      <a:accent2>
        <a:srgbClr val="5AB4E6"/>
      </a:accent2>
      <a:accent3>
        <a:srgbClr val="19528F"/>
      </a:accent3>
      <a:accent4>
        <a:srgbClr val="888888"/>
      </a:accent4>
      <a:accent5>
        <a:srgbClr val="9C88BB"/>
      </a:accent5>
      <a:accent6>
        <a:srgbClr val="72BB81"/>
      </a:accent6>
      <a:hlink>
        <a:srgbClr val="646464"/>
      </a:hlink>
      <a:folHlink>
        <a:srgbClr val="888888"/>
      </a:folHlink>
    </a:clrScheme>
    <a:fontScheme name="UFM">
      <a:majorFont>
        <a:latin typeface="Campton Book"/>
        <a:ea typeface=""/>
        <a:cs typeface=""/>
      </a:majorFont>
      <a:minorFont>
        <a:latin typeface="Campton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FS UK PowerPoint skabelon.potx" id="{F7E09E41-8EC6-4B05-BD9D-CB440DF8E882}" vid="{219B9503-3F50-4B5F-804E-162635F0B6FF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UFS UK PowerPoint skabelon</Template>
  <TotalTime>632</TotalTime>
  <Words>1221</Words>
  <Application>Microsoft Office PowerPoint</Application>
  <PresentationFormat>Widescreen</PresentationFormat>
  <Paragraphs>150</Paragraphs>
  <Slides>18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2" baseType="lpstr">
      <vt:lpstr>Arial</vt:lpstr>
      <vt:lpstr>Wingdings</vt:lpstr>
      <vt:lpstr>Campton Book</vt:lpstr>
      <vt:lpstr>UFM DK PowerPoint</vt:lpstr>
      <vt:lpstr>Innovation and RD data and the use of it  - the Danish case</vt:lpstr>
      <vt:lpstr>Agenda</vt:lpstr>
      <vt:lpstr>Impact assessments – innovation programmes </vt:lpstr>
      <vt:lpstr>Impact assessments</vt:lpstr>
      <vt:lpstr>The data and access to it</vt:lpstr>
      <vt:lpstr>Statistics Denmark I</vt:lpstr>
      <vt:lpstr>Data – Statistics Denmark II </vt:lpstr>
      <vt:lpstr>Statistics Denmark III</vt:lpstr>
      <vt:lpstr>Statistics Denmark IV</vt:lpstr>
      <vt:lpstr>Statistics Denmark V </vt:lpstr>
      <vt:lpstr>Data on innovation activities in private firms </vt:lpstr>
      <vt:lpstr>The Effect of Multiple Participations in the Danish Innovation ond Research Support System (2016)</vt:lpstr>
      <vt:lpstr>The Effect of Multiple Participations in the Danish Innovation ond Research Support System (2016)</vt:lpstr>
      <vt:lpstr>Current focus – R&amp;D data (better quality data and easier use)  </vt:lpstr>
      <vt:lpstr>R&amp;D data at UFM </vt:lpstr>
      <vt:lpstr>The Danish experience / the Danish advice   </vt:lpstr>
      <vt:lpstr>Questions?</vt:lpstr>
      <vt:lpstr>PowerPoint-præsentation</vt:lpstr>
    </vt:vector>
  </TitlesOfParts>
  <Manager/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data in Denmark</dc:title>
  <dc:creator>Sara Marker</dc:creator>
  <cp:lastModifiedBy>Sara Marker</cp:lastModifiedBy>
  <cp:revision>53</cp:revision>
  <cp:lastPrinted>2021-08-31T10:21:33Z</cp:lastPrinted>
  <dcterms:created xsi:type="dcterms:W3CDTF">2021-08-27T07:15:33Z</dcterms:created>
  <dcterms:modified xsi:type="dcterms:W3CDTF">2021-09-01T11:06:11Z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